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800" r:id="rId5"/>
  </p:sldMasterIdLst>
  <p:notesMasterIdLst>
    <p:notesMasterId r:id="rId20"/>
  </p:notesMasterIdLst>
  <p:handoutMasterIdLst>
    <p:handoutMasterId r:id="rId21"/>
  </p:handoutMasterIdLst>
  <p:sldIdLst>
    <p:sldId id="4198" r:id="rId6"/>
    <p:sldId id="4347" r:id="rId7"/>
    <p:sldId id="2076138388" r:id="rId8"/>
    <p:sldId id="4341" r:id="rId9"/>
    <p:sldId id="2076138337" r:id="rId10"/>
    <p:sldId id="4343" r:id="rId11"/>
    <p:sldId id="2076138336" r:id="rId12"/>
    <p:sldId id="4290" r:id="rId13"/>
    <p:sldId id="2076138372" r:id="rId14"/>
    <p:sldId id="2076138348" r:id="rId15"/>
    <p:sldId id="2076138373" r:id="rId16"/>
    <p:sldId id="2076138349" r:id="rId17"/>
    <p:sldId id="2076138350" r:id="rId18"/>
    <p:sldId id="2076138374"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PT" id="{8EA5183D-19E2-BD42-84DC-E0D433C3182F}">
          <p14:sldIdLst>
            <p14:sldId id="4198"/>
            <p14:sldId id="4347"/>
            <p14:sldId id="2076138388"/>
            <p14:sldId id="4341"/>
            <p14:sldId id="2076138337"/>
            <p14:sldId id="4343"/>
            <p14:sldId id="2076138336"/>
            <p14:sldId id="4290"/>
            <p14:sldId id="2076138372"/>
            <p14:sldId id="2076138348"/>
            <p14:sldId id="2076138373"/>
            <p14:sldId id="2076138349"/>
            <p14:sldId id="2076138350"/>
            <p14:sldId id="207613837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1A1A1A"/>
    <a:srgbClr val="D8D6D9"/>
    <a:srgbClr val="004783"/>
    <a:srgbClr val="00447E"/>
    <a:srgbClr val="004176"/>
    <a:srgbClr val="0062AC"/>
    <a:srgbClr val="0066B3"/>
    <a:srgbClr val="FCFCF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AC25C0-2D97-534D-AE3B-2616BF41A16B}" v="1" dt="2023-09-29T22:47:44.7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0884" autoAdjust="0"/>
  </p:normalViewPr>
  <p:slideViewPr>
    <p:cSldViewPr snapToGrid="0">
      <p:cViewPr varScale="1">
        <p:scale>
          <a:sx n="116" d="100"/>
          <a:sy n="116" d="100"/>
        </p:scale>
        <p:origin x="960"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 Plencner" userId="860166b5-261d-406b-b503-6f0d184be520" providerId="ADAL" clId="{B3709270-22F3-5D48-9218-87BA0053476F}"/>
    <pc:docChg chg="undo custSel addSld delSld modSld modSection">
      <pc:chgData name="Katy Plencner" userId="860166b5-261d-406b-b503-6f0d184be520" providerId="ADAL" clId="{B3709270-22F3-5D48-9218-87BA0053476F}" dt="2023-09-28T16:28:28.281" v="9" actId="1076"/>
      <pc:docMkLst>
        <pc:docMk/>
      </pc:docMkLst>
      <pc:sldChg chg="addSp delSp modSp mod">
        <pc:chgData name="Katy Plencner" userId="860166b5-261d-406b-b503-6f0d184be520" providerId="ADAL" clId="{B3709270-22F3-5D48-9218-87BA0053476F}" dt="2023-09-28T16:28:28.281" v="9" actId="1076"/>
        <pc:sldMkLst>
          <pc:docMk/>
          <pc:sldMk cId="3728476538" sldId="4343"/>
        </pc:sldMkLst>
        <pc:spChg chg="add mod">
          <ac:chgData name="Katy Plencner" userId="860166b5-261d-406b-b503-6f0d184be520" providerId="ADAL" clId="{B3709270-22F3-5D48-9218-87BA0053476F}" dt="2023-09-28T16:28:28.281" v="9" actId="1076"/>
          <ac:spMkLst>
            <pc:docMk/>
            <pc:sldMk cId="3728476538" sldId="4343"/>
            <ac:spMk id="2" creationId="{32D5EA4E-B455-EBE7-AA64-9A0908B793AA}"/>
          </ac:spMkLst>
        </pc:spChg>
        <pc:picChg chg="del">
          <ac:chgData name="Katy Plencner" userId="860166b5-261d-406b-b503-6f0d184be520" providerId="ADAL" clId="{B3709270-22F3-5D48-9218-87BA0053476F}" dt="2023-09-28T16:28:04.753" v="5" actId="478"/>
          <ac:picMkLst>
            <pc:docMk/>
            <pc:sldMk cId="3728476538" sldId="4343"/>
            <ac:picMk id="3" creationId="{3A44C501-768D-5644-B1B6-CB5F1E1AB228}"/>
          </ac:picMkLst>
        </pc:picChg>
      </pc:sldChg>
      <pc:sldChg chg="add del">
        <pc:chgData name="Katy Plencner" userId="860166b5-261d-406b-b503-6f0d184be520" providerId="ADAL" clId="{B3709270-22F3-5D48-9218-87BA0053476F}" dt="2023-09-28T16:27:54.633" v="4" actId="2696"/>
        <pc:sldMkLst>
          <pc:docMk/>
          <pc:sldMk cId="1819069496" sldId="2076138355"/>
        </pc:sldMkLst>
      </pc:sldChg>
      <pc:sldChg chg="add modNotesTx">
        <pc:chgData name="Katy Plencner" userId="860166b5-261d-406b-b503-6f0d184be520" providerId="ADAL" clId="{B3709270-22F3-5D48-9218-87BA0053476F}" dt="2023-09-28T16:27:42.590" v="1"/>
        <pc:sldMkLst>
          <pc:docMk/>
          <pc:sldMk cId="1832317335" sldId="2076138388"/>
        </pc:sldMkLst>
      </pc:sldChg>
    </pc:docChg>
  </pc:docChgLst>
  <pc:docChgLst>
    <pc:chgData name="Katy Plencner" userId="860166b5-261d-406b-b503-6f0d184be520" providerId="ADAL" clId="{8CAC25C0-2D97-534D-AE3B-2616BF41A16B}"/>
    <pc:docChg chg="custSel modSld">
      <pc:chgData name="Katy Plencner" userId="860166b5-261d-406b-b503-6f0d184be520" providerId="ADAL" clId="{8CAC25C0-2D97-534D-AE3B-2616BF41A16B}" dt="2023-09-29T22:47:44.729" v="1"/>
      <pc:docMkLst>
        <pc:docMk/>
      </pc:docMkLst>
      <pc:sldChg chg="addSp delSp modSp mod">
        <pc:chgData name="Katy Plencner" userId="860166b5-261d-406b-b503-6f0d184be520" providerId="ADAL" clId="{8CAC25C0-2D97-534D-AE3B-2616BF41A16B}" dt="2023-09-29T22:47:44.729" v="1"/>
        <pc:sldMkLst>
          <pc:docMk/>
          <pc:sldMk cId="3728476538" sldId="4343"/>
        </pc:sldMkLst>
        <pc:spChg chg="del">
          <ac:chgData name="Katy Plencner" userId="860166b5-261d-406b-b503-6f0d184be520" providerId="ADAL" clId="{8CAC25C0-2D97-534D-AE3B-2616BF41A16B}" dt="2023-09-29T22:47:44.289" v="0" actId="478"/>
          <ac:spMkLst>
            <pc:docMk/>
            <pc:sldMk cId="3728476538" sldId="4343"/>
            <ac:spMk id="2" creationId="{32D5EA4E-B455-EBE7-AA64-9A0908B793AA}"/>
          </ac:spMkLst>
        </pc:spChg>
        <pc:picChg chg="add mod">
          <ac:chgData name="Katy Plencner" userId="860166b5-261d-406b-b503-6f0d184be520" providerId="ADAL" clId="{8CAC25C0-2D97-534D-AE3B-2616BF41A16B}" dt="2023-09-29T22:47:44.729" v="1"/>
          <ac:picMkLst>
            <pc:docMk/>
            <pc:sldMk cId="3728476538" sldId="4343"/>
            <ac:picMk id="3" creationId="{3DE77A17-E3DA-44CA-9C2E-7969A299460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9/29/23 3:47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9/29/23 3:47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maginecup.microsoft.com/en-us/junior"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 This is a title slide that you can have up at the beginning of Lesson Five of this Imagine Cup Junior lesson. </a:t>
            </a:r>
            <a:r>
              <a:rPr lang="en-AU" sz="850" dirty="0">
                <a:latin typeface="Segoe UI Light"/>
                <a:cs typeface="Segoe UI Light"/>
              </a:rPr>
              <a:t> </a:t>
            </a:r>
            <a:endParaRPr lang="en-US" sz="850" dirty="0">
              <a:latin typeface="Segoe UI Light"/>
              <a:cs typeface="Segoe UI Light"/>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a:t>
            </a:fld>
            <a:endParaRPr lang="en-US"/>
          </a:p>
        </p:txBody>
      </p:sp>
    </p:spTree>
    <p:extLst>
      <p:ext uri="{BB962C8B-B14F-4D97-AF65-F5344CB8AC3E}">
        <p14:creationId xmlns:p14="http://schemas.microsoft.com/office/powerpoint/2010/main" val="4234674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Slide 10: </a:t>
            </a:r>
            <a:r>
              <a:rPr lang="en-US" sz="882" b="0" i="0" kern="1200">
                <a:solidFill>
                  <a:schemeClr val="tx1"/>
                </a:solidFill>
                <a:effectLst/>
                <a:latin typeface="Segoe UI Light" pitchFamily="34" charset="0"/>
                <a:ea typeface="+mn-ea"/>
                <a:cs typeface="+mn-cs"/>
              </a:rPr>
              <a:t>Sprint Two - In the second sprint of three your students can work on their submission using the tips listed on the slide (the same tips covered in the previous video). </a:t>
            </a:r>
            <a:endParaRPr lang="en-AU"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10</a:t>
            </a:fld>
            <a:endParaRPr lang="en-US"/>
          </a:p>
        </p:txBody>
      </p:sp>
    </p:spTree>
    <p:extLst>
      <p:ext uri="{BB962C8B-B14F-4D97-AF65-F5344CB8AC3E}">
        <p14:creationId xmlns:p14="http://schemas.microsoft.com/office/powerpoint/2010/main" val="2484821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4400" b="1" i="0" kern="1200" dirty="0">
                <a:solidFill>
                  <a:schemeClr val="tx1"/>
                </a:solidFill>
                <a:effectLst/>
                <a:latin typeface="Segoe UI Light" pitchFamily="34" charset="0"/>
                <a:ea typeface="+mn-ea"/>
                <a:cs typeface="+mn-cs"/>
              </a:rPr>
              <a:t>Slide 11:</a:t>
            </a:r>
            <a:r>
              <a:rPr lang="en-US" sz="4400" b="0" i="0" kern="1200" dirty="0">
                <a:solidFill>
                  <a:schemeClr val="tx1"/>
                </a:solidFill>
                <a:effectLst/>
                <a:latin typeface="Segoe UI Light" pitchFamily="34" charset="0"/>
                <a:ea typeface="+mn-ea"/>
                <a:cs typeface="+mn-cs"/>
              </a:rPr>
              <a:t> In this video we share the final three tips of the nine submissions tips for this lesson. </a:t>
            </a:r>
            <a:r>
              <a:rPr lang="en-US" sz="8800" dirty="0">
                <a:solidFill>
                  <a:srgbClr val="000000"/>
                </a:solidFill>
                <a:effectLst/>
                <a:latin typeface="Segoe UI" panose="020B0502040204020203" pitchFamily="34" charset="0"/>
                <a:ea typeface="Times New Roman" panose="02020603050405020304" pitchFamily="18" charset="0"/>
              </a:rPr>
              <a:t> </a:t>
            </a:r>
            <a:endParaRPr lang="en-AU" sz="8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4647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Slide 12: </a:t>
            </a:r>
            <a:r>
              <a:rPr lang="en-US" sz="882" b="0" i="0" kern="1200">
                <a:solidFill>
                  <a:schemeClr val="tx1"/>
                </a:solidFill>
                <a:effectLst/>
                <a:latin typeface="Segoe UI Light" pitchFamily="34" charset="0"/>
                <a:ea typeface="+mn-ea"/>
                <a:cs typeface="+mn-cs"/>
              </a:rPr>
              <a:t>Sprint Three - In the third and final sprint of three your students can work on their submission using the tips listed on the slide (the same tips covered in the previous video). </a:t>
            </a:r>
            <a:endParaRPr lang="en-AU"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12</a:t>
            </a:fld>
            <a:endParaRPr lang="en-US"/>
          </a:p>
        </p:txBody>
      </p:sp>
    </p:spTree>
    <p:extLst>
      <p:ext uri="{BB962C8B-B14F-4D97-AF65-F5344CB8AC3E}">
        <p14:creationId xmlns:p14="http://schemas.microsoft.com/office/powerpoint/2010/main" val="3992779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dirty="0">
                <a:effectLst/>
                <a:latin typeface="Segoe UI" panose="020B0502040204020203" pitchFamily="34" charset="0"/>
                <a:ea typeface="Times New Roman" panose="02020603050405020304" pitchFamily="18" charset="0"/>
              </a:rPr>
              <a:t>Challenge check-in. This slide is a check-in to recap what the students got up to through the five lessons!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371384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4400" dirty="0"/>
              <a:t>Congratulations on getting this far! We look forward to seeing your project!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3159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b="0" i="0">
                <a:solidFill>
                  <a:srgbClr val="000000"/>
                </a:solidFill>
                <a:effectLst/>
                <a:latin typeface="Segoe UI" panose="020B0502040204020203" pitchFamily="34" charset="0"/>
              </a:rPr>
              <a:t>Challenge check-in. This slide is a check-in to recap what the students have gone through, and to remind that this is the final lesson.  </a:t>
            </a:r>
            <a:r>
              <a:rPr lang="en-AU" sz="1800" b="0" i="0">
                <a:solidFill>
                  <a:srgbClr val="000000"/>
                </a:solidFill>
                <a:effectLst/>
                <a:latin typeface="Segoe UI" panose="020B0502040204020203" pitchFamily="34" charset="0"/>
              </a:rPr>
              <a:t> </a:t>
            </a:r>
            <a:endParaRPr lang="en-AU"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825507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b="1" i="0" kern="1200" dirty="0">
                <a:solidFill>
                  <a:schemeClr val="tx1"/>
                </a:solidFill>
                <a:effectLst/>
                <a:latin typeface="Segoe UI Light" pitchFamily="34" charset="0"/>
                <a:ea typeface="+mn-ea"/>
                <a:cs typeface="+mn-cs"/>
              </a:rPr>
              <a:t>Slide 3: </a:t>
            </a:r>
            <a:r>
              <a:rPr lang="en-US" sz="1800" b="0" i="0" kern="1200" dirty="0">
                <a:solidFill>
                  <a:schemeClr val="tx1"/>
                </a:solidFill>
                <a:effectLst/>
                <a:latin typeface="Segoe UI Light" pitchFamily="34" charset="0"/>
                <a:ea typeface="+mn-ea"/>
                <a:cs typeface="+mn-cs"/>
              </a:rPr>
              <a:t> This slide is a visual overview for the students of what they will be doing in Imagine Cup Junior. This is to show them that this is the final lesson and that they should submit today or be close to submitting! </a:t>
            </a:r>
            <a:endParaRPr lang="en-AU" sz="44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3</a:t>
            </a:fld>
            <a:endParaRPr lang="en-US"/>
          </a:p>
        </p:txBody>
      </p:sp>
    </p:spTree>
    <p:extLst>
      <p:ext uri="{BB962C8B-B14F-4D97-AF65-F5344CB8AC3E}">
        <p14:creationId xmlns:p14="http://schemas.microsoft.com/office/powerpoint/2010/main" val="1539215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How to submit to Imagine Cup Junior. This slide is designed to give very specific instructions to your students about how they submit. In this final lesson they can:</a:t>
            </a:r>
          </a:p>
          <a:p>
            <a:endParaRPr lang="en-US" dirty="0"/>
          </a:p>
          <a:p>
            <a:r>
              <a:rPr lang="en-US" sz="850" dirty="0">
                <a:latin typeface="Segoe UI Light"/>
                <a:cs typeface="Segoe UI Light"/>
              </a:rPr>
              <a:t>1. Do some final work as a team to make sure they are happy with their AI concept. (In this lesson we are going to give them plenty of tips!) </a:t>
            </a:r>
          </a:p>
          <a:p>
            <a:r>
              <a:rPr lang="en-US" sz="850" dirty="0">
                <a:latin typeface="Segoe UI Light"/>
                <a:cs typeface="Segoe UI Light"/>
              </a:rPr>
              <a:t> </a:t>
            </a:r>
          </a:p>
          <a:p>
            <a:r>
              <a:rPr lang="en-US" sz="850" dirty="0">
                <a:latin typeface="Segoe UI Light"/>
                <a:cs typeface="Segoe UI Light"/>
              </a:rPr>
              <a:t>2. There is a PowerPoint slide deck that they need to fill out with their entry. They need to use this template and their submission can be no more than 10 slides. Educators, you can download this PowerPoint template at </a:t>
            </a:r>
            <a:r>
              <a:rPr lang="en-US" sz="850" u="sng" dirty="0">
                <a:latin typeface="Segoe UI Light"/>
                <a:cs typeface="Segoe UI Light"/>
                <a:hlinkClick r:id="rId3"/>
              </a:rPr>
              <a:t>https://imaginecup.microsoft.com/en-us/junior</a:t>
            </a:r>
            <a:r>
              <a:rPr lang="en-US" sz="850" dirty="0">
                <a:latin typeface="Segoe UI Light"/>
                <a:cs typeface="Segoe UI Light"/>
              </a:rPr>
              <a:t>. </a:t>
            </a:r>
          </a:p>
          <a:p>
            <a:r>
              <a:rPr lang="en-US" sz="850" dirty="0">
                <a:latin typeface="Segoe UI Light"/>
                <a:cs typeface="Segoe UI Light"/>
              </a:rPr>
              <a:t> </a:t>
            </a:r>
          </a:p>
          <a:p>
            <a:r>
              <a:rPr lang="en-US" sz="850" dirty="0">
                <a:latin typeface="Segoe UI Light"/>
                <a:cs typeface="Segoe UI Light"/>
              </a:rPr>
              <a:t>3. As an educator you will then need to submit students' PowerPoint entries at </a:t>
            </a:r>
            <a:r>
              <a:rPr lang="en-US" sz="850" u="sng" dirty="0">
                <a:latin typeface="Segoe UI Light"/>
                <a:cs typeface="Segoe UI Light"/>
                <a:hlinkClick r:id="rId3"/>
              </a:rPr>
              <a:t>https://imaginecup.microsoft.com/en-us/junior</a:t>
            </a:r>
            <a:r>
              <a:rPr lang="en-US" sz="850" dirty="0">
                <a:latin typeface="Segoe UI Light"/>
                <a:cs typeface="Segoe UI Light"/>
              </a:rPr>
              <a:t>. A parent or guardian can also do this. </a:t>
            </a:r>
          </a:p>
          <a:p>
            <a:endParaRPr lang="en-US" sz="850" dirty="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31111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82" b="1" i="0" kern="1200">
                <a:solidFill>
                  <a:schemeClr val="tx1"/>
                </a:solidFill>
                <a:effectLst/>
                <a:latin typeface="Segoe UI Light" pitchFamily="34" charset="0"/>
                <a:ea typeface="+mn-ea"/>
                <a:cs typeface="+mn-cs"/>
              </a:rPr>
              <a:t>Slide 5:  </a:t>
            </a:r>
            <a:r>
              <a:rPr lang="en-US" sz="882" b="0" i="0" kern="1200">
                <a:solidFill>
                  <a:schemeClr val="tx1"/>
                </a:solidFill>
                <a:effectLst/>
                <a:latin typeface="Segoe UI Light" pitchFamily="34" charset="0"/>
                <a:ea typeface="+mn-ea"/>
                <a:cs typeface="+mn-cs"/>
              </a:rPr>
              <a:t>Rapid Reflection: This is a chance for your teams determine what their big goals are for this lesson. In particular what must they get done in the next 40 minutes to help them put in a great submission to Imagine Cup Junior? </a:t>
            </a:r>
            <a:r>
              <a:rPr lang="en-US" sz="1800">
                <a:solidFill>
                  <a:srgbClr val="000000"/>
                </a:solidFill>
                <a:effectLst/>
                <a:latin typeface="Segoe UI" panose="020B0502040204020203" pitchFamily="34" charset="0"/>
                <a:ea typeface="Times New Roman" panose="02020603050405020304" pitchFamily="18" charset="0"/>
              </a:rPr>
              <a:t> </a:t>
            </a:r>
            <a:endParaRPr lang="en-AU"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4882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How your entry is judged. On this slide we share the judging rubric that is applied to your students' submissions. If they want to do well, the easiest way to get points is to keep all of these criteria in mind!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680917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b="0" i="0" kern="1200" dirty="0">
                <a:solidFill>
                  <a:schemeClr val="tx1"/>
                </a:solidFill>
                <a:effectLst/>
                <a:latin typeface="Segoe UI Light" pitchFamily="34" charset="0"/>
                <a:ea typeface="+mn-ea"/>
                <a:cs typeface="+mn-cs"/>
              </a:rPr>
              <a:t>In this video we share three of the nine submissions tips for this lesson.  </a:t>
            </a:r>
            <a:r>
              <a:rPr lang="en-US" sz="4400" dirty="0">
                <a:solidFill>
                  <a:srgbClr val="000000"/>
                </a:solidFill>
                <a:effectLst/>
                <a:latin typeface="Segoe UI" panose="020B0502040204020203" pitchFamily="34" charset="0"/>
                <a:ea typeface="Times New Roman" panose="02020603050405020304" pitchFamily="18" charset="0"/>
              </a:rPr>
              <a:t> </a:t>
            </a:r>
            <a:endParaRPr lang="en-AU" sz="44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636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Slide 8:</a:t>
            </a:r>
            <a:r>
              <a:rPr lang="en-US" sz="882" b="0" i="0" kern="1200">
                <a:solidFill>
                  <a:schemeClr val="tx1"/>
                </a:solidFill>
                <a:effectLst/>
                <a:latin typeface="Segoe UI Light" pitchFamily="34" charset="0"/>
                <a:ea typeface="+mn-ea"/>
                <a:cs typeface="+mn-cs"/>
              </a:rPr>
              <a:t> Sprint One - In this first sprint of three your students can work on their submission using the tips listed on the slide (the same tips covered in the previous video).  </a:t>
            </a:r>
            <a:endParaRPr lang="en-AU"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8</a:t>
            </a:fld>
            <a:endParaRPr lang="en-US"/>
          </a:p>
        </p:txBody>
      </p:sp>
    </p:spTree>
    <p:extLst>
      <p:ext uri="{BB962C8B-B14F-4D97-AF65-F5344CB8AC3E}">
        <p14:creationId xmlns:p14="http://schemas.microsoft.com/office/powerpoint/2010/main" val="192692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4400" dirty="0">
                <a:solidFill>
                  <a:srgbClr val="000000"/>
                </a:solidFill>
                <a:effectLst/>
                <a:latin typeface="Segoe UI" panose="020B0502040204020203" pitchFamily="34" charset="0"/>
                <a:ea typeface="Times New Roman" panose="02020603050405020304" pitchFamily="18" charset="0"/>
              </a:rPr>
              <a:t> </a:t>
            </a:r>
            <a:r>
              <a:rPr lang="en-US" sz="1800" b="1" i="0" kern="1200" dirty="0">
                <a:solidFill>
                  <a:schemeClr val="tx1"/>
                </a:solidFill>
                <a:effectLst/>
                <a:latin typeface="Segoe UI Light" pitchFamily="34" charset="0"/>
                <a:ea typeface="+mn-ea"/>
                <a:cs typeface="+mn-cs"/>
              </a:rPr>
              <a:t>Slide 9:</a:t>
            </a:r>
            <a:r>
              <a:rPr lang="en-US" sz="1800" b="0" i="0" kern="1200" dirty="0">
                <a:solidFill>
                  <a:schemeClr val="tx1"/>
                </a:solidFill>
                <a:effectLst/>
                <a:latin typeface="Segoe UI Light" pitchFamily="34" charset="0"/>
                <a:ea typeface="+mn-ea"/>
                <a:cs typeface="+mn-cs"/>
              </a:rPr>
              <a:t> In this video we share the next three tips of the nine submissions tips for this lesson. </a:t>
            </a:r>
            <a:endParaRPr lang="en-AU" sz="44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112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1276607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itle and Content">
    <p:bg>
      <p:bgPr>
        <a:solidFill>
          <a:schemeClr val="bg1"/>
        </a:solidFill>
        <a:effectLst/>
      </p:bgPr>
    </p:bg>
    <p:spTree>
      <p:nvGrpSpPr>
        <p:cNvPr id="1" name=""/>
        <p:cNvGrpSpPr/>
        <p:nvPr/>
      </p:nvGrpSpPr>
      <p:grpSpPr>
        <a:xfrm>
          <a:off x="0" y="0"/>
          <a:ext cx="0" cy="0"/>
          <a:chOff x="0" y="0"/>
          <a:chExt cx="0" cy="0"/>
        </a:xfrm>
      </p:grpSpPr>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sp>
        <p:nvSpPr>
          <p:cNvPr id="6" name="Rectangle 5">
            <a:extLst>
              <a:ext uri="{FF2B5EF4-FFF2-40B4-BE49-F238E27FC236}">
                <a16:creationId xmlns:a16="http://schemas.microsoft.com/office/drawing/2014/main" id="{9913DD49-D00B-8441-9855-1542F020CD21}"/>
              </a:ext>
            </a:extLst>
          </p:cNvPr>
          <p:cNvSpPr/>
          <p:nvPr userDrawn="1"/>
        </p:nvSpPr>
        <p:spPr bwMode="auto">
          <a:xfrm>
            <a:off x="10251440" y="6033213"/>
            <a:ext cx="1757680" cy="4681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443191"/>
            <a:ext cx="11018520" cy="1751570"/>
          </a:xfrm>
        </p:spPr>
        <p:txBody>
          <a:bodyPr vert="horz" wrap="square" lIns="0" tIns="0" rIns="0" bIns="0" rtlCol="0" anchor="ctr">
            <a:spAutoFit/>
          </a:bodyPr>
          <a:lstStyle>
            <a:lvl1pPr>
              <a:lnSpc>
                <a:spcPct val="90000"/>
              </a:lnSpc>
              <a:spcBef>
                <a:spcPts val="600"/>
              </a:spcBef>
              <a:spcAft>
                <a:spcPts val="600"/>
              </a:spcAft>
              <a:defRPr lang="en-US" sz="1802" dirty="0">
                <a:solidFill>
                  <a:schemeClr val="tx2"/>
                </a:solidFill>
              </a:defRPr>
            </a:lvl1pPr>
            <a:lvl2pPr>
              <a:lnSpc>
                <a:spcPct val="90000"/>
              </a:lnSpc>
              <a:spcBef>
                <a:spcPts val="600"/>
              </a:spcBef>
              <a:spcAft>
                <a:spcPts val="600"/>
              </a:spcAft>
              <a:defRPr lang="en-US" dirty="0">
                <a:solidFill>
                  <a:schemeClr val="tx2"/>
                </a:solidFill>
              </a:defRPr>
            </a:lvl2pPr>
            <a:lvl3pPr>
              <a:lnSpc>
                <a:spcPct val="90000"/>
              </a:lnSpc>
              <a:spcBef>
                <a:spcPts val="600"/>
              </a:spcBef>
              <a:spcAft>
                <a:spcPts val="600"/>
              </a:spcAft>
              <a:defRPr lang="en-US" dirty="0">
                <a:solidFill>
                  <a:schemeClr val="tx2"/>
                </a:solidFill>
              </a:defRPr>
            </a:lvl3pPr>
            <a:lvl4pPr>
              <a:lnSpc>
                <a:spcPct val="90000"/>
              </a:lnSpc>
              <a:spcBef>
                <a:spcPts val="600"/>
              </a:spcBef>
              <a:spcAft>
                <a:spcPts val="600"/>
              </a:spcAft>
              <a:defRPr lang="en-US" dirty="0">
                <a:solidFill>
                  <a:schemeClr val="tx2"/>
                </a:solidFill>
              </a:defRPr>
            </a:lvl4pPr>
            <a:lvl5pPr>
              <a:lnSpc>
                <a:spcPct val="90000"/>
              </a:lnSpc>
              <a:spcBef>
                <a:spcPts val="600"/>
              </a:spcBef>
              <a:spcAft>
                <a:spcPts val="600"/>
              </a:spcAft>
              <a:defRPr lang="en-US" dirty="0">
                <a:solidFill>
                  <a:schemeClr val="tx2"/>
                </a:solidFill>
              </a:defRPr>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332941" y="6033213"/>
            <a:ext cx="1582331" cy="468106"/>
          </a:xfrm>
          <a:prstGeom prst="rect">
            <a:avLst/>
          </a:prstGeom>
        </p:spPr>
      </p:pic>
    </p:spTree>
    <p:extLst>
      <p:ext uri="{BB962C8B-B14F-4D97-AF65-F5344CB8AC3E}">
        <p14:creationId xmlns:p14="http://schemas.microsoft.com/office/powerpoint/2010/main" val="1256559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tretch>
            <a:fillRect/>
          </a:stretch>
        </p:blipFill>
        <p:spPr>
          <a:xfrm>
            <a:off x="4132159" y="2637316"/>
            <a:ext cx="3900669" cy="157285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194377548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300662" y="6194144"/>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906667" y="134662"/>
            <a:ext cx="3285333" cy="908600"/>
          </a:xfrm>
          <a:prstGeom prst="rect">
            <a:avLst/>
          </a:prstGeom>
        </p:spPr>
      </p:pic>
    </p:spTree>
    <p:extLst>
      <p:ext uri="{BB962C8B-B14F-4D97-AF65-F5344CB8AC3E}">
        <p14:creationId xmlns:p14="http://schemas.microsoft.com/office/powerpoint/2010/main" val="1957174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2121897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97469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3208805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63120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8393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366850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093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230159" y="2877022"/>
            <a:ext cx="3731681" cy="1103955"/>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1691244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1541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182035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86999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610106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545F59-D1B6-4264-934E-CE232C07121E}" type="datetimeFigureOut">
              <a:rPr lang="en-US" smtClean="0"/>
              <a:pPr/>
              <a:t>9/29/23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AFA0C-331B-4453-A0E4-E64F045832FE}" type="slidenum">
              <a:rPr lang="en-US" smtClean="0"/>
              <a:pPr/>
              <a:t>‹#›</a:t>
            </a:fld>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62" y="-143"/>
            <a:ext cx="12200326" cy="6858286"/>
          </a:xfrm>
          <a:prstGeom prst="rect">
            <a:avLst/>
          </a:prstGeom>
        </p:spPr>
      </p:pic>
    </p:spTree>
    <p:extLst>
      <p:ext uri="{BB962C8B-B14F-4D97-AF65-F5344CB8AC3E}">
        <p14:creationId xmlns:p14="http://schemas.microsoft.com/office/powerpoint/2010/main" val="9888417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32159" y="2637316"/>
            <a:ext cx="3900669" cy="157285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0227"/>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pic>
        <p:nvPicPr>
          <p:cNvPr id="7" name="Picture 6">
            <a:extLst>
              <a:ext uri="{FF2B5EF4-FFF2-40B4-BE49-F238E27FC236}">
                <a16:creationId xmlns:a16="http://schemas.microsoft.com/office/drawing/2014/main" id="{88ABD6E0-6695-0443-8004-648B322B1121}"/>
              </a:ext>
            </a:extLst>
          </p:cNvPr>
          <p:cNvPicPr>
            <a:picLocks noChangeAspect="1"/>
          </p:cNvPicPr>
          <p:nvPr userDrawn="1"/>
        </p:nvPicPr>
        <p:blipFill>
          <a:blip r:embed="rId4"/>
          <a:srcRect/>
          <a:stretch/>
        </p:blipFill>
        <p:spPr>
          <a:xfrm>
            <a:off x="4230159" y="2877022"/>
            <a:ext cx="3731681" cy="1103955"/>
          </a:xfrm>
          <a:prstGeom prst="rect">
            <a:avLst/>
          </a:prstGeom>
        </p:spPr>
      </p:pic>
    </p:spTree>
    <p:extLst>
      <p:ext uri="{BB962C8B-B14F-4D97-AF65-F5344CB8AC3E}">
        <p14:creationId xmlns:p14="http://schemas.microsoft.com/office/powerpoint/2010/main" val="4034980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9BDB-E743-7948-ABD7-6336462E8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68050-55C0-A143-BAE1-C61E347968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E4E9E-81E8-1149-8617-D21385A42C4A}"/>
              </a:ext>
            </a:extLst>
          </p:cNvPr>
          <p:cNvSpPr>
            <a:spLocks noGrp="1"/>
          </p:cNvSpPr>
          <p:nvPr>
            <p:ph type="dt" sz="half" idx="10"/>
          </p:nvPr>
        </p:nvSpPr>
        <p:spPr/>
        <p:txBody>
          <a:bodyPr/>
          <a:lstStyle/>
          <a:p>
            <a:fld id="{0FC43F56-F963-1645-93D2-346F19BC018D}" type="datetimeFigureOut">
              <a:rPr lang="en-US" smtClean="0"/>
              <a:t>9/29/23</a:t>
            </a:fld>
            <a:endParaRPr lang="en-US"/>
          </a:p>
        </p:txBody>
      </p:sp>
      <p:sp>
        <p:nvSpPr>
          <p:cNvPr id="5" name="Footer Placeholder 4">
            <a:extLst>
              <a:ext uri="{FF2B5EF4-FFF2-40B4-BE49-F238E27FC236}">
                <a16:creationId xmlns:a16="http://schemas.microsoft.com/office/drawing/2014/main" id="{CC5DDED9-9C73-9842-A252-85A5AF4AE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645A9-324A-A749-BBF0-4BD37329211D}"/>
              </a:ext>
            </a:extLst>
          </p:cNvPr>
          <p:cNvSpPr>
            <a:spLocks noGrp="1"/>
          </p:cNvSpPr>
          <p:nvPr>
            <p:ph type="sldNum" sz="quarter" idx="12"/>
          </p:nvPr>
        </p:nvSpPr>
        <p:spPr/>
        <p:txBody>
          <a:bodyPr/>
          <a:lstStyle/>
          <a:p>
            <a:fld id="{EE6EAB08-912C-6940-A61E-86F835C33F86}" type="slidenum">
              <a:rPr lang="en-US" smtClean="0"/>
              <a:t>‹#›</a:t>
            </a:fld>
            <a:endParaRPr lang="en-US"/>
          </a:p>
        </p:txBody>
      </p:sp>
    </p:spTree>
    <p:extLst>
      <p:ext uri="{BB962C8B-B14F-4D97-AF65-F5344CB8AC3E}">
        <p14:creationId xmlns:p14="http://schemas.microsoft.com/office/powerpoint/2010/main" val="147125252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892E-510F-4D4B-AB59-A09FF2FF86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FEFB5-5C88-D14D-B7AD-5C1FBF62C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3FF878-77B0-BC48-8C1A-45FBF3394E7D}"/>
              </a:ext>
            </a:extLst>
          </p:cNvPr>
          <p:cNvSpPr>
            <a:spLocks noGrp="1"/>
          </p:cNvSpPr>
          <p:nvPr>
            <p:ph type="dt" sz="half" idx="10"/>
          </p:nvPr>
        </p:nvSpPr>
        <p:spPr/>
        <p:txBody>
          <a:bodyPr/>
          <a:lstStyle/>
          <a:p>
            <a:fld id="{0FC43F56-F963-1645-93D2-346F19BC018D}" type="datetimeFigureOut">
              <a:rPr lang="en-US" smtClean="0"/>
              <a:t>9/29/23</a:t>
            </a:fld>
            <a:endParaRPr lang="en-US"/>
          </a:p>
        </p:txBody>
      </p:sp>
      <p:sp>
        <p:nvSpPr>
          <p:cNvPr id="5" name="Footer Placeholder 4">
            <a:extLst>
              <a:ext uri="{FF2B5EF4-FFF2-40B4-BE49-F238E27FC236}">
                <a16:creationId xmlns:a16="http://schemas.microsoft.com/office/drawing/2014/main" id="{5B5130A7-3B09-B14C-8AB3-EC45E40A5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1B631-EA52-8440-ADAC-BE3EB360FB09}"/>
              </a:ext>
            </a:extLst>
          </p:cNvPr>
          <p:cNvSpPr>
            <a:spLocks noGrp="1"/>
          </p:cNvSpPr>
          <p:nvPr>
            <p:ph type="sldNum" sz="quarter" idx="12"/>
          </p:nvPr>
        </p:nvSpPr>
        <p:spPr/>
        <p:txBody>
          <a:bodyPr/>
          <a:lstStyle/>
          <a:p>
            <a:fld id="{EE6EAB08-912C-6940-A61E-86F835C33F86}" type="slidenum">
              <a:rPr lang="en-US" smtClean="0"/>
              <a:t>‹#›</a:t>
            </a:fld>
            <a:endParaRPr lang="en-US"/>
          </a:p>
        </p:txBody>
      </p:sp>
    </p:spTree>
    <p:extLst>
      <p:ext uri="{BB962C8B-B14F-4D97-AF65-F5344CB8AC3E}">
        <p14:creationId xmlns:p14="http://schemas.microsoft.com/office/powerpoint/2010/main" val="4170704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_Walkin">
    <p:bg>
      <p:bgPr>
        <a:solidFill>
          <a:schemeClr val="tx1"/>
        </a:solidFill>
        <a:effectLst/>
      </p:bgPr>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277520"/>
            <a:ext cx="1913975" cy="566217"/>
          </a:xfrm>
          <a:prstGeom prst="rect">
            <a:avLst/>
          </a:prstGeom>
        </p:spPr>
      </p:pic>
    </p:spTree>
    <p:extLst>
      <p:ext uri="{BB962C8B-B14F-4D97-AF65-F5344CB8AC3E}">
        <p14:creationId xmlns:p14="http://schemas.microsoft.com/office/powerpoint/2010/main" val="3488721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3898"/>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306359" y="2899565"/>
            <a:ext cx="3579281" cy="105887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43191"/>
            <a:ext cx="4755896" cy="1751570"/>
          </a:xfrm>
        </p:spPr>
        <p:txBody>
          <a:bodyPr vert="horz" wrap="square" lIns="0" tIns="0" rIns="0" bIns="0" rtlCol="0" anchor="ctr">
            <a:spAutoFit/>
          </a:bodyPr>
          <a:lstStyle>
            <a:lvl1pPr>
              <a:lnSpc>
                <a:spcPct val="90000"/>
              </a:lnSpc>
              <a:spcBef>
                <a:spcPts val="600"/>
              </a:spcBef>
              <a:spcAft>
                <a:spcPts val="600"/>
              </a:spcAft>
              <a:defRPr lang="en-US" sz="1802" dirty="0"/>
            </a:lvl1pPr>
            <a:lvl2pPr>
              <a:lnSpc>
                <a:spcPct val="90000"/>
              </a:lnSpc>
              <a:spcBef>
                <a:spcPts val="600"/>
              </a:spcBef>
              <a:spcAft>
                <a:spcPts val="600"/>
              </a:spcAft>
              <a:defRPr lang="en-US" dirty="0"/>
            </a:lvl2pPr>
            <a:lvl3pPr>
              <a:lnSpc>
                <a:spcPct val="90000"/>
              </a:lnSpc>
              <a:spcBef>
                <a:spcPts val="600"/>
              </a:spcBef>
              <a:spcAft>
                <a:spcPts val="600"/>
              </a:spcAft>
              <a:defRPr lang="en-US" dirty="0"/>
            </a:lvl3pPr>
            <a:lvl4pPr>
              <a:lnSpc>
                <a:spcPct val="90000"/>
              </a:lnSpc>
              <a:spcBef>
                <a:spcPts val="600"/>
              </a:spcBef>
              <a:spcAft>
                <a:spcPts val="600"/>
              </a:spcAft>
              <a:defRPr lang="en-US" dirty="0"/>
            </a:lvl4pPr>
            <a:lvl5pPr>
              <a:lnSpc>
                <a:spcPct val="90000"/>
              </a:lnSpc>
              <a:spcBef>
                <a:spcPts val="600"/>
              </a:spcBef>
              <a:spcAft>
                <a:spcPts val="600"/>
              </a:spcAft>
              <a:defRPr lang="en-US" dirty="0"/>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image" Target="../media/image18.emf"/><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2" r:id="rId1"/>
    <p:sldLayoutId id="2147484773" r:id="rId2"/>
    <p:sldLayoutId id="2147484774" r:id="rId3"/>
    <p:sldLayoutId id="2147484741" r:id="rId4"/>
    <p:sldLayoutId id="2147484769" r:id="rId5"/>
    <p:sldLayoutId id="2147484798" r:id="rId6"/>
    <p:sldLayoutId id="2147484771" r:id="rId7"/>
    <p:sldLayoutId id="2147484743" r:id="rId8"/>
    <p:sldLayoutId id="2147484241" r:id="rId9"/>
    <p:sldLayoutId id="2147484770" r:id="rId10"/>
    <p:sldLayoutId id="2147483663" r:id="rId11"/>
    <p:sldLayoutId id="2147483664" r:id="rId12"/>
    <p:sldLayoutId id="2147484777" r:id="rId13"/>
    <p:sldLayoutId id="2147484778" r:id="rId14"/>
    <p:sldLayoutId id="2147484249" r:id="rId15"/>
    <p:sldLayoutId id="2147484742" r:id="rId16"/>
    <p:sldLayoutId id="2147484780" r:id="rId17"/>
    <p:sldLayoutId id="2147484744" r:id="rId18"/>
    <p:sldLayoutId id="2147484577" r:id="rId19"/>
    <p:sldLayoutId id="2147484782" r:id="rId20"/>
    <p:sldLayoutId id="2147484610" r:id="rId21"/>
    <p:sldLayoutId id="2147484240" r:id="rId22"/>
    <p:sldLayoutId id="2147484474" r:id="rId23"/>
    <p:sldLayoutId id="2147484245" r:id="rId24"/>
    <p:sldLayoutId id="2147484247" r:id="rId25"/>
    <p:sldLayoutId id="2147484639" r:id="rId26"/>
    <p:sldLayoutId id="2147484603" r:id="rId27"/>
    <p:sldLayoutId id="2147484789" r:id="rId28"/>
    <p:sldLayoutId id="2147484790" r:id="rId29"/>
    <p:sldLayoutId id="2147484791" r:id="rId30"/>
    <p:sldLayoutId id="2147484792" r:id="rId31"/>
    <p:sldLayoutId id="2147484793" r:id="rId32"/>
    <p:sldLayoutId id="2147484640" r:id="rId33"/>
    <p:sldLayoutId id="2147484799" r:id="rId34"/>
    <p:sldLayoutId id="2147484582" r:id="rId35"/>
    <p:sldLayoutId id="2147484641" r:id="rId36"/>
    <p:sldLayoutId id="2147484584" r:id="rId37"/>
    <p:sldLayoutId id="2147484583" r:id="rId38"/>
    <p:sldLayoutId id="2147484256" r:id="rId39"/>
    <p:sldLayoutId id="2147484257" r:id="rId40"/>
    <p:sldLayoutId id="2147484585" r:id="rId41"/>
    <p:sldLayoutId id="2147484299" r:id="rId42"/>
    <p:sldLayoutId id="2147483685"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 id="2147484813" r:id="rId13"/>
    <p:sldLayoutId id="2147484814" r:id="rId14"/>
    <p:sldLayoutId id="2147484815" r:id="rId15"/>
    <p:sldLayoutId id="2147484816" r:id="rId16"/>
    <p:sldLayoutId id="2147484817" r:id="rId17"/>
    <p:sldLayoutId id="2147484818" r:id="rId18"/>
    <p:sldLayoutId id="2147484819" r:id="rId19"/>
    <p:sldLayoutId id="2147484820" r:id="rId20"/>
    <p:sldLayoutId id="2147484821" r:id="rId21"/>
    <p:sldLayoutId id="2147484822" r:id="rId22"/>
    <p:sldLayoutId id="2147484823" r:id="rId23"/>
    <p:sldLayoutId id="2147484824" r:id="rId24"/>
    <p:sldLayoutId id="2147484767" r:id="rId25"/>
    <p:sldLayoutId id="214748476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hyperlink" Target="https://youtu.be/5UyE_7r9H5s"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7.png"/><Relationship Id="rId5" Type="http://schemas.openxmlformats.org/officeDocument/2006/relationships/hyperlink" Target="https://www.bing.com/search?q=imagine+cup+junio&amp;cvid=848d826c06b54aa6b6d1558bacca5c24&amp;aqs=edge..69i57j69i59j69i61j69i60l2j69i59j0.5191j0j1&amp;pglt=43&amp;FORM=ANNAB1&amp;PC=U531" TargetMode="Externa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sv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hyperlink" Target="https://youtu.be/N7ok1-7pmlk" TargetMode="External"/><Relationship Id="rId4" Type="http://schemas.openxmlformats.org/officeDocument/2006/relationships/hyperlink" Target="https://nam06.safelinks.protection.outlook.com/?url=https%3A%2F%2Fyoutu.be%2FN7ok1-7pmlk&amp;data=04%7C01%7Cleighc%40microsoft.com%7C5b8495a9e22c479c4c5908d9e41b2663%7C72f988bf86f141af91ab2d7cd011db47%7C1%7C0%7C637791627548980202%7CUnknown%7CTWFpbGZsb3d8eyJWIjoiMC4wLjAwMDAiLCJQIjoiV2luMzIiLCJBTiI6Ik1haWwiLCJXVCI6Mn0%3D%7C3000&amp;sdata=Ot9PbmaA9PxIUlmhzylNi8kKCMARFOuFa3T5mNNTp0o%3D&amp;reserved=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hyperlink" Target="https://aka.ms/ICJRules"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31.png"/><Relationship Id="rId4" Type="http://schemas.openxmlformats.org/officeDocument/2006/relationships/hyperlink" Target="https://imaginecup.microsoft.com/en-us/junior" TargetMode="Externa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sv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hyperlink" Target="https://youtu.be/4ETqXdCPnE8" TargetMode="External"/><Relationship Id="rId4" Type="http://schemas.openxmlformats.org/officeDocument/2006/relationships/hyperlink" Target="https://nam06.safelinks.protection.outlook.com/?url=https%3A%2F%2Fyoutu.be%2F4ETqXdCPnE8&amp;data=04%7C01%7Cleighc%40microsoft.com%7C5b8495a9e22c479c4c5908d9e41b2663%7C72f988bf86f141af91ab2d7cd011db47%7C1%7C0%7C637791627548980202%7CUnknown%7CTWFpbGZsb3d8eyJWIjoiMC4wLjAwMDAiLCJQIjoiV2luMzIiLCJBTiI6Ik1haWwiLCJXVCI6Mn0%3D%7C3000&amp;sdata=7KWQfRmuRMwpTFOxcyNcEPWKrExQeD4vRWm3U06oWms%3D&amp;reserved=0"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6.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hyperlink" Target="https://youtu.be/a7iV-F0ca5I" TargetMode="External"/><Relationship Id="rId4" Type="http://schemas.openxmlformats.org/officeDocument/2006/relationships/hyperlink" Target="https://nam06.safelinks.protection.outlook.com/?url=https%3A%2F%2Fyoutu.be%2Fa7iV-F0ca5I&amp;data=04%7C01%7Cleighc%40microsoft.com%7C5b8495a9e22c479c4c5908d9e41b2663%7C72f988bf86f141af91ab2d7cd011db47%7C1%7C0%7C637791627548980202%7CUnknown%7CTWFpbGZsb3d8eyJWIjoiMC4wLjAwMDAiLCJQIjoiV2luMzIiLCJBTiI6Ik1haWwiLCJXVCI6Mn0%3D%7C3000&amp;sdata=oegsPBi%2B1LR%2BRn5RLjHTMcc0JsVstSWxlGUq6%2Bdu5%2BI%3D&amp;reserve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46B225F6-1451-0D4C-8652-626EEDD31A36}"/>
              </a:ext>
            </a:extLst>
          </p:cNvPr>
          <p:cNvSpPr txBox="1">
            <a:spLocks/>
          </p:cNvSpPr>
          <p:nvPr/>
        </p:nvSpPr>
        <p:spPr>
          <a:xfrm>
            <a:off x="293510" y="4936244"/>
            <a:ext cx="7682089"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a:lstStyle>
          <a:p>
            <a:r>
              <a:rPr lang="en-US" sz="2400">
                <a:solidFill>
                  <a:schemeClr val="tx1"/>
                </a:solidFill>
                <a:cs typeface="Segoe UI"/>
              </a:rPr>
              <a:t>Imagine Cup Junior</a:t>
            </a:r>
            <a:endParaRPr lang="en-US">
              <a:solidFill>
                <a:schemeClr val="tx1"/>
              </a:solidFill>
            </a:endParaRPr>
          </a:p>
          <a:p>
            <a:r>
              <a:rPr lang="en-US" sz="2400">
                <a:solidFill>
                  <a:schemeClr val="accent1"/>
                </a:solidFill>
                <a:cs typeface="Segoe UI"/>
              </a:rPr>
              <a:t>Lesson Six– How to make your submission great. </a:t>
            </a:r>
            <a:endParaRPr lang="en-US" sz="2400">
              <a:solidFill>
                <a:schemeClr val="accent1"/>
              </a:solidFill>
            </a:endParaRPr>
          </a:p>
        </p:txBody>
      </p:sp>
      <p:sp>
        <p:nvSpPr>
          <p:cNvPr id="2" name="AutoShape 2">
            <a:extLst>
              <a:ext uri="{FF2B5EF4-FFF2-40B4-BE49-F238E27FC236}">
                <a16:creationId xmlns:a16="http://schemas.microsoft.com/office/drawing/2014/main" id="{4267CBCC-A254-42FA-A30A-A83C2B7493B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U"/>
          </a:p>
        </p:txBody>
      </p:sp>
    </p:spTree>
    <p:extLst>
      <p:ext uri="{BB962C8B-B14F-4D97-AF65-F5344CB8AC3E}">
        <p14:creationId xmlns:p14="http://schemas.microsoft.com/office/powerpoint/2010/main" val="26841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2087327"/>
            <a:ext cx="6517335"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4000" b="1">
                <a:solidFill>
                  <a:srgbClr val="7030A0"/>
                </a:solidFill>
                <a:ea typeface="+mj-ea"/>
                <a:cs typeface="+mj-cs"/>
              </a:rPr>
              <a:t>Sprint 2 – Your Submission </a:t>
            </a:r>
            <a:endParaRPr lang="en-US" sz="4000" b="1">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629053" y="3759882"/>
            <a:ext cx="5466947" cy="1754326"/>
          </a:xfrm>
          <a:prstGeom prst="rect">
            <a:avLst/>
          </a:prstGeom>
        </p:spPr>
        <p:txBody>
          <a:bodyPr wrap="square">
            <a:spAutoFit/>
          </a:bodyPr>
          <a:lstStyle/>
          <a:p>
            <a:r>
              <a:rPr lang="en-AU" sz="1800">
                <a:solidFill>
                  <a:srgbClr val="7030A0"/>
                </a:solidFill>
              </a:rPr>
              <a:t>Goals: </a:t>
            </a:r>
          </a:p>
          <a:p>
            <a:pPr marL="285750" indent="-285750">
              <a:buFontTx/>
              <a:buChar char="-"/>
            </a:pPr>
            <a:endParaRPr lang="en-AU" sz="1800">
              <a:solidFill>
                <a:srgbClr val="7030A0"/>
              </a:solidFill>
            </a:endParaRPr>
          </a:p>
          <a:p>
            <a:pPr marL="285750" indent="-285750">
              <a:buFontTx/>
              <a:buChar char="-"/>
            </a:pPr>
            <a:r>
              <a:rPr lang="en-AU" sz="1800">
                <a:solidFill>
                  <a:srgbClr val="7030A0"/>
                </a:solidFill>
              </a:rPr>
              <a:t>Continue to move towards finishing your AI concept and filling out the PowerPoint Submission Template. Only two more sprints to go (including this one!) </a:t>
            </a:r>
          </a:p>
        </p:txBody>
      </p:sp>
      <p:sp>
        <p:nvSpPr>
          <p:cNvPr id="13" name="Rectangle 12">
            <a:extLst>
              <a:ext uri="{FF2B5EF4-FFF2-40B4-BE49-F238E27FC236}">
                <a16:creationId xmlns:a16="http://schemas.microsoft.com/office/drawing/2014/main" id="{80BDC46F-3C37-4056-BF52-D63B0D5C5308}"/>
              </a:ext>
            </a:extLst>
          </p:cNvPr>
          <p:cNvSpPr/>
          <p:nvPr/>
        </p:nvSpPr>
        <p:spPr>
          <a:xfrm>
            <a:off x="6860458" y="4191081"/>
            <a:ext cx="4225780" cy="1200329"/>
          </a:xfrm>
          <a:prstGeom prst="rect">
            <a:avLst/>
          </a:prstGeom>
        </p:spPr>
        <p:txBody>
          <a:bodyPr wrap="square">
            <a:spAutoFit/>
          </a:bodyPr>
          <a:lstStyle/>
          <a:p>
            <a:r>
              <a:rPr lang="en-AU" sz="1800">
                <a:solidFill>
                  <a:srgbClr val="7030A0"/>
                </a:solidFill>
              </a:rPr>
              <a:t>Hints: </a:t>
            </a:r>
          </a:p>
          <a:p>
            <a:pPr algn="ctr">
              <a:lnSpc>
                <a:spcPct val="90000"/>
              </a:lnSpc>
              <a:spcAft>
                <a:spcPts val="600"/>
              </a:spcAft>
            </a:pPr>
            <a:br>
              <a:rPr lang="en-US" sz="1200" b="1">
                <a:solidFill>
                  <a:schemeClr val="tx1"/>
                </a:solidFill>
                <a:ea typeface="+mj-ea"/>
                <a:cs typeface="Segoe UI Semibold"/>
              </a:rPr>
            </a:br>
            <a:br>
              <a:rPr lang="en-US" sz="1200" b="1">
                <a:solidFill>
                  <a:schemeClr val="tx1"/>
                </a:solidFill>
                <a:ea typeface="+mj-ea"/>
                <a:cs typeface="Segoe UI Semibold"/>
              </a:rPr>
            </a:br>
            <a:r>
              <a:rPr lang="en-US" sz="1200" b="1">
                <a:solidFill>
                  <a:schemeClr val="tx1"/>
                </a:solidFill>
                <a:ea typeface="+mj-ea"/>
                <a:cs typeface="Segoe UI Semibold"/>
              </a:rPr>
              <a:t>4. A picture says a thousand words! </a:t>
            </a:r>
            <a:br>
              <a:rPr lang="en-US" sz="1200" b="1">
                <a:solidFill>
                  <a:schemeClr val="tx1"/>
                </a:solidFill>
                <a:ea typeface="+mj-ea"/>
                <a:cs typeface="Segoe UI Semibold"/>
              </a:rPr>
            </a:br>
            <a:r>
              <a:rPr lang="en-US" sz="1200" b="1">
                <a:solidFill>
                  <a:schemeClr val="tx1"/>
                </a:solidFill>
                <a:ea typeface="+mj-ea"/>
                <a:cs typeface="Segoe UI Semibold"/>
              </a:rPr>
              <a:t>5. Get creative with your PowerPoint slide deck. </a:t>
            </a:r>
            <a:br>
              <a:rPr lang="en-US" sz="1200" b="1">
                <a:solidFill>
                  <a:schemeClr val="tx1"/>
                </a:solidFill>
                <a:ea typeface="+mj-ea"/>
                <a:cs typeface="Segoe UI Semibold"/>
              </a:rPr>
            </a:br>
            <a:r>
              <a:rPr lang="en-US" sz="1200" b="1">
                <a:solidFill>
                  <a:schemeClr val="tx1"/>
                </a:solidFill>
                <a:ea typeface="+mj-ea"/>
                <a:cs typeface="Segoe UI Semibold"/>
              </a:rPr>
              <a:t>6. Clearly show it is AI (using APIs!).</a:t>
            </a:r>
            <a:endParaRPr lang="en-US" sz="1200">
              <a:cs typeface="Segoe UI"/>
            </a:endParaRP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8386" r="49327" b="28489"/>
          <a:stretch/>
        </p:blipFill>
        <p:spPr>
          <a:xfrm>
            <a:off x="7619587" y="2694480"/>
            <a:ext cx="2306914" cy="1065402"/>
          </a:xfrm>
          <a:prstGeom prst="rect">
            <a:avLst/>
          </a:prstGeom>
          <a:ln w="12700">
            <a:miter lim="400000"/>
          </a:ln>
        </p:spPr>
      </p:pic>
      <p:sp>
        <p:nvSpPr>
          <p:cNvPr id="11" name="Title 1">
            <a:extLst>
              <a:ext uri="{FF2B5EF4-FFF2-40B4-BE49-F238E27FC236}">
                <a16:creationId xmlns:a16="http://schemas.microsoft.com/office/drawing/2014/main" id="{027BFD30-E73F-E74B-B6F7-F6974B8292EB}"/>
              </a:ext>
            </a:extLst>
          </p:cNvPr>
          <p:cNvSpPr txBox="1">
            <a:spLocks/>
          </p:cNvSpPr>
          <p:nvPr/>
        </p:nvSpPr>
        <p:spPr>
          <a:xfrm>
            <a:off x="250511" y="-72004"/>
            <a:ext cx="141086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75000"/>
                  </a:schemeClr>
                </a:solidFill>
                <a:ea typeface="+mj-ea"/>
                <a:cs typeface="+mj-cs"/>
              </a:rPr>
              <a:t>Sprint 1</a:t>
            </a:r>
            <a:br>
              <a:rPr lang="en-US" sz="1400" b="1">
                <a:solidFill>
                  <a:schemeClr val="bg1">
                    <a:lumMod val="75000"/>
                  </a:schemeClr>
                </a:solidFill>
                <a:ea typeface="+mj-ea"/>
                <a:cs typeface="+mj-cs"/>
              </a:rPr>
            </a:br>
            <a:r>
              <a:rPr lang="en-US" sz="1400" b="1">
                <a:solidFill>
                  <a:schemeClr val="bg1">
                    <a:lumMod val="75000"/>
                  </a:schemeClr>
                </a:solidFill>
                <a:ea typeface="+mj-ea"/>
                <a:cs typeface="+mj-cs"/>
              </a:rPr>
              <a:t>Your submission</a:t>
            </a:r>
          </a:p>
          <a:p>
            <a:pPr defTabSz="914400"/>
            <a:endParaRPr lang="en-US" sz="1400" b="1">
              <a:solidFill>
                <a:srgbClr val="7030A0"/>
              </a:solidFill>
              <a:ea typeface="+mj-ea"/>
              <a:cs typeface="Segoe UI Semibold"/>
            </a:endParaRPr>
          </a:p>
        </p:txBody>
      </p:sp>
      <p:sp>
        <p:nvSpPr>
          <p:cNvPr id="12" name="Title 1">
            <a:extLst>
              <a:ext uri="{FF2B5EF4-FFF2-40B4-BE49-F238E27FC236}">
                <a16:creationId xmlns:a16="http://schemas.microsoft.com/office/drawing/2014/main" id="{071745A1-AF88-EF49-A87C-0589E2828C3F}"/>
              </a:ext>
            </a:extLst>
          </p:cNvPr>
          <p:cNvSpPr txBox="1">
            <a:spLocks/>
          </p:cNvSpPr>
          <p:nvPr/>
        </p:nvSpPr>
        <p:spPr>
          <a:xfrm>
            <a:off x="1817405" y="-159686"/>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rgbClr val="7030A0"/>
                </a:solidFill>
                <a:ea typeface="+mj-ea"/>
                <a:cs typeface="+mj-cs"/>
              </a:rPr>
              <a:t>Sprint 2</a:t>
            </a:r>
          </a:p>
          <a:p>
            <a:pPr defTabSz="914400"/>
            <a:r>
              <a:rPr lang="en-US" sz="1400" b="1">
                <a:solidFill>
                  <a:srgbClr val="7030A0"/>
                </a:solidFill>
                <a:ea typeface="+mj-ea"/>
                <a:cs typeface="+mj-cs"/>
              </a:rPr>
              <a:t>Your submission</a:t>
            </a:r>
            <a:endParaRPr lang="en-US" sz="1400" b="1">
              <a:solidFill>
                <a:srgbClr val="7030A0"/>
              </a:solidFill>
              <a:ea typeface="+mj-ea"/>
              <a:cs typeface="Segoe UI Semibold"/>
            </a:endParaRPr>
          </a:p>
        </p:txBody>
      </p:sp>
    </p:spTree>
    <p:extLst>
      <p:ext uri="{BB962C8B-B14F-4D97-AF65-F5344CB8AC3E}">
        <p14:creationId xmlns:p14="http://schemas.microsoft.com/office/powerpoint/2010/main" val="18489747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Tips for a great idea and submission | PART 3</a:t>
            </a:r>
            <a:endParaRPr lang="en-US" sz="4400" dirty="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2869" y="1438230"/>
            <a:ext cx="5825164"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702869" y="4912468"/>
            <a:ext cx="9278258" cy="892552"/>
          </a:xfrm>
          <a:prstGeom prst="rect">
            <a:avLst/>
          </a:prstGeom>
          <a:noFill/>
        </p:spPr>
        <p:txBody>
          <a:bodyPr wrap="square" lIns="0" tIns="0" rIns="0" bIns="0" rtlCol="0">
            <a:spAutoFit/>
          </a:bodyPr>
          <a:lstStyle/>
          <a:p>
            <a:pP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Tips for a great idea and submission Part 3 | </a:t>
            </a:r>
            <a:r>
              <a:rPr lang="en-US" sz="1800" u="sng" dirty="0">
                <a:solidFill>
                  <a:srgbClr val="0000FF"/>
                </a:solidFill>
                <a:effectLst/>
                <a:latin typeface="Calibri" panose="020F0502020204030204" pitchFamily="34" charset="0"/>
                <a:ea typeface="Calibri" panose="020F0502020204030204" pitchFamily="34" charset="0"/>
                <a:hlinkClick r:id="rId4"/>
              </a:rPr>
              <a:t>https://youtu.be/5UyE_7r9H5s</a:t>
            </a:r>
            <a:endParaRPr lang="en-US" sz="1800" dirty="0">
              <a:effectLst/>
              <a:latin typeface="Calibri" panose="020F0502020204030204" pitchFamily="34" charset="0"/>
              <a:ea typeface="Calibri" panose="020F0502020204030204" pitchFamily="34" charset="0"/>
            </a:endParaRPr>
          </a:p>
          <a:p>
            <a:pPr>
              <a:defRPr/>
            </a:pPr>
            <a:endParaRPr lang="en-US" sz="180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4"/>
              <a:extLst>
                <a:ext uri="{FF2B5EF4-FFF2-40B4-BE49-F238E27FC236}">
                  <a16:creationId xmlns:a16="http://schemas.microsoft.com/office/drawing/2014/main" id="{37E73504-D853-46D2-9EC5-3438078517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3568573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2087327"/>
            <a:ext cx="6517335"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4000" b="1">
                <a:solidFill>
                  <a:srgbClr val="7030A0"/>
                </a:solidFill>
                <a:ea typeface="+mj-ea"/>
                <a:cs typeface="+mj-cs"/>
              </a:rPr>
              <a:t>Sprint 3 – Your Submission </a:t>
            </a:r>
            <a:endParaRPr lang="en-US" sz="4000" b="1">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218049" y="3759882"/>
            <a:ext cx="6450037" cy="2062103"/>
          </a:xfrm>
          <a:prstGeom prst="rect">
            <a:avLst/>
          </a:prstGeom>
        </p:spPr>
        <p:txBody>
          <a:bodyPr wrap="square">
            <a:spAutoFit/>
          </a:bodyPr>
          <a:lstStyle/>
          <a:p>
            <a:r>
              <a:rPr lang="en-AU" sz="1800">
                <a:solidFill>
                  <a:srgbClr val="7030A0"/>
                </a:solidFill>
              </a:rPr>
              <a:t>Goals: </a:t>
            </a:r>
          </a:p>
          <a:p>
            <a:pPr marL="285750" indent="-285750">
              <a:buFontTx/>
              <a:buChar char="-"/>
            </a:pPr>
            <a:endParaRPr lang="en-AU" sz="1800">
              <a:solidFill>
                <a:srgbClr val="7030A0"/>
              </a:solidFill>
            </a:endParaRPr>
          </a:p>
          <a:p>
            <a:pPr marL="285750" indent="-285750">
              <a:buFontTx/>
              <a:buChar char="-"/>
            </a:pPr>
            <a:r>
              <a:rPr lang="en-AU" sz="1800">
                <a:solidFill>
                  <a:srgbClr val="7030A0"/>
                </a:solidFill>
              </a:rPr>
              <a:t>This is your last sprint. Make sure when you are finished with your PowerPoint submission that you pass it onto your educator/parent/sponsor for them to submit for you at: </a:t>
            </a:r>
            <a:r>
              <a:rPr lang="en-AU" sz="2000" b="0" i="0">
                <a:solidFill>
                  <a:srgbClr val="7030A0"/>
                </a:solidFill>
                <a:effectLst/>
                <a:latin typeface="Roboto"/>
              </a:rPr>
              <a:t>https://imaginecup.microsoft.com/junior</a:t>
            </a:r>
            <a:br>
              <a:rPr lang="en-AU" sz="2000" b="0" i="0" u="none" strike="noStrike">
                <a:solidFill>
                  <a:srgbClr val="1A0DAB"/>
                </a:solidFill>
                <a:effectLst/>
                <a:latin typeface="Roboto"/>
                <a:hlinkClick r:id="rId5"/>
              </a:rPr>
            </a:br>
            <a:endParaRPr lang="en-AU" sz="1800">
              <a:solidFill>
                <a:srgbClr val="7030A0"/>
              </a:solidFill>
            </a:endParaRP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475594" y="-159768"/>
            <a:ext cx="141086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85000"/>
                  </a:schemeClr>
                </a:solidFill>
                <a:ea typeface="+mj-ea"/>
                <a:cs typeface="+mj-cs"/>
              </a:rPr>
              <a:t>Sprint 1</a:t>
            </a:r>
          </a:p>
          <a:p>
            <a:pPr defTabSz="914400"/>
            <a:endParaRPr lang="en-US" sz="1400" b="1">
              <a:solidFill>
                <a:srgbClr val="7030A0"/>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1817405" y="-258242"/>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rgbClr val="7030A0"/>
                </a:solidFill>
                <a:ea typeface="+mj-ea"/>
                <a:cs typeface="+mj-cs"/>
              </a:rPr>
              <a:t>Sprint 2</a:t>
            </a:r>
          </a:p>
        </p:txBody>
      </p:sp>
      <p:sp>
        <p:nvSpPr>
          <p:cNvPr id="13" name="Rectangle 12">
            <a:extLst>
              <a:ext uri="{FF2B5EF4-FFF2-40B4-BE49-F238E27FC236}">
                <a16:creationId xmlns:a16="http://schemas.microsoft.com/office/drawing/2014/main" id="{80BDC46F-3C37-4056-BF52-D63B0D5C5308}"/>
              </a:ext>
            </a:extLst>
          </p:cNvPr>
          <p:cNvSpPr/>
          <p:nvPr/>
        </p:nvSpPr>
        <p:spPr>
          <a:xfrm>
            <a:off x="6860458" y="4191081"/>
            <a:ext cx="4225780" cy="1532727"/>
          </a:xfrm>
          <a:prstGeom prst="rect">
            <a:avLst/>
          </a:prstGeom>
        </p:spPr>
        <p:txBody>
          <a:bodyPr wrap="square">
            <a:spAutoFit/>
          </a:bodyPr>
          <a:lstStyle/>
          <a:p>
            <a:r>
              <a:rPr lang="en-AU" sz="1800">
                <a:solidFill>
                  <a:srgbClr val="7030A0"/>
                </a:solidFill>
              </a:rPr>
              <a:t>Hints: </a:t>
            </a:r>
          </a:p>
          <a:p>
            <a:pPr algn="ctr">
              <a:lnSpc>
                <a:spcPct val="90000"/>
              </a:lnSpc>
              <a:spcAft>
                <a:spcPts val="600"/>
              </a:spcAft>
            </a:pPr>
            <a:br>
              <a:rPr lang="en-US" sz="1200" b="1">
                <a:solidFill>
                  <a:schemeClr val="tx1"/>
                </a:solidFill>
                <a:ea typeface="+mj-ea"/>
                <a:cs typeface="Segoe UI Semibold"/>
              </a:rPr>
            </a:br>
            <a:br>
              <a:rPr lang="en-US" sz="1200" b="1">
                <a:solidFill>
                  <a:schemeClr val="tx1"/>
                </a:solidFill>
                <a:ea typeface="+mj-ea"/>
                <a:cs typeface="Segoe UI Semibold"/>
              </a:rPr>
            </a:br>
            <a:r>
              <a:rPr lang="en-US" sz="1200" b="1">
                <a:solidFill>
                  <a:schemeClr val="tx1"/>
                </a:solidFill>
                <a:ea typeface="+mj-ea"/>
                <a:cs typeface="Segoe UI Semibold"/>
              </a:rPr>
              <a:t>7. Be sure to show how your idea is innovative and unique. </a:t>
            </a:r>
            <a:br>
              <a:rPr lang="en-US" sz="1200" b="1">
                <a:solidFill>
                  <a:schemeClr val="tx1"/>
                </a:solidFill>
                <a:ea typeface="+mj-ea"/>
                <a:cs typeface="Segoe UI Semibold"/>
              </a:rPr>
            </a:br>
            <a:r>
              <a:rPr lang="en-US" sz="1200" b="1">
                <a:solidFill>
                  <a:schemeClr val="tx1"/>
                </a:solidFill>
                <a:ea typeface="+mj-ea"/>
                <a:cs typeface="Segoe UI Semibold"/>
              </a:rPr>
              <a:t>8. Explain how your AI meets the ethical principles. </a:t>
            </a:r>
            <a:br>
              <a:rPr lang="en-US" sz="1200" b="1">
                <a:solidFill>
                  <a:schemeClr val="tx1"/>
                </a:solidFill>
                <a:ea typeface="+mj-ea"/>
                <a:cs typeface="Segoe UI Semibold"/>
              </a:rPr>
            </a:br>
            <a:r>
              <a:rPr lang="en-US" sz="1200" b="1">
                <a:solidFill>
                  <a:schemeClr val="tx1"/>
                </a:solidFill>
                <a:ea typeface="+mj-ea"/>
                <a:cs typeface="Segoe UI Semibold"/>
              </a:rPr>
              <a:t>9. Inspire the judges that your idea will solve the problem you identified, at a large scale!</a:t>
            </a:r>
            <a:endParaRPr lang="en-US" sz="1200">
              <a:cs typeface="Segoe UI"/>
            </a:endParaRP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6"/>
          <a:srcRect t="28386" r="49327" b="28489"/>
          <a:stretch/>
        </p:blipFill>
        <p:spPr>
          <a:xfrm>
            <a:off x="7619587" y="2694480"/>
            <a:ext cx="2306914" cy="1065402"/>
          </a:xfrm>
          <a:prstGeom prst="rect">
            <a:avLst/>
          </a:prstGeom>
          <a:ln w="12700">
            <a:miter lim="400000"/>
          </a:ln>
        </p:spPr>
      </p:pic>
    </p:spTree>
    <p:extLst>
      <p:ext uri="{BB962C8B-B14F-4D97-AF65-F5344CB8AC3E}">
        <p14:creationId xmlns:p14="http://schemas.microsoft.com/office/powerpoint/2010/main" val="9501101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a:solidFill>
                  <a:srgbClr val="7030A0"/>
                </a:solidFill>
                <a:ea typeface="+mj-ea"/>
                <a:cs typeface="+mj-cs"/>
              </a:rPr>
              <a:t>Challenge Check-in</a:t>
            </a:r>
            <a:endParaRPr lang="en-US" sz="4400" b="1">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37821" y="2018714"/>
            <a:ext cx="5755113" cy="43246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1800" b="1" dirty="0">
                <a:solidFill>
                  <a:srgbClr val="7030A0"/>
                </a:solidFill>
                <a:cs typeface="Segoe UI"/>
              </a:rPr>
              <a:t>What have you done so far?</a:t>
            </a:r>
            <a:endParaRPr lang="en-US" dirty="0"/>
          </a:p>
          <a:p>
            <a:pPr algn="ctr" defTabSz="914400">
              <a:lnSpc>
                <a:spcPct val="90000"/>
              </a:lnSpc>
              <a:spcAft>
                <a:spcPts val="600"/>
              </a:spcAft>
            </a:pPr>
            <a:endParaRPr lang="en-US" sz="1800" b="1" dirty="0">
              <a:solidFill>
                <a:srgbClr val="7030A0"/>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You formed a team and identified a specific problem from one of the AI for Good categories. </a:t>
            </a:r>
            <a:r>
              <a:rPr lang="en-US" sz="1750" dirty="0">
                <a:cs typeface="Segoe UI"/>
              </a:rPr>
              <a:t>You have formed a team, selected a problem and learned more about it. </a:t>
            </a:r>
          </a:p>
          <a:p>
            <a:pPr indent="-228600" algn="ctr" defTabSz="914400">
              <a:lnSpc>
                <a:spcPct val="90000"/>
              </a:lnSpc>
              <a:spcAft>
                <a:spcPts val="600"/>
              </a:spcAft>
              <a:buFont typeface="Arial" panose="020B0604020202020204" pitchFamily="34" charset="0"/>
              <a:buChar char="•"/>
            </a:pPr>
            <a:r>
              <a:rPr lang="en-US" sz="1750" dirty="0">
                <a:cs typeface="Segoe UI"/>
              </a:rPr>
              <a:t>You have learned about the basics of AI and how to build with APIs. </a:t>
            </a:r>
          </a:p>
          <a:p>
            <a:pPr indent="-228600" algn="ctr" defTabSz="914400">
              <a:lnSpc>
                <a:spcPct val="90000"/>
              </a:lnSpc>
              <a:spcAft>
                <a:spcPts val="600"/>
              </a:spcAft>
              <a:buFont typeface="Arial" panose="020B0604020202020204" pitchFamily="34" charset="0"/>
              <a:buChar char="•"/>
            </a:pPr>
            <a:r>
              <a:rPr lang="en-US" sz="1750" dirty="0">
                <a:cs typeface="Segoe UI"/>
              </a:rPr>
              <a:t>You learned about the Microsoft AI Principles and applied them to your idea to. </a:t>
            </a:r>
            <a:endParaRPr lang="en-US" sz="1800" dirty="0">
              <a:solidFill>
                <a:srgbClr val="1A1A1A"/>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This is the last lesson and is designed to help your team do the final preparations to submit your entry to Imagine Cup Junior.  </a:t>
            </a:r>
          </a:p>
        </p:txBody>
      </p:sp>
    </p:spTree>
    <p:extLst>
      <p:ext uri="{BB962C8B-B14F-4D97-AF65-F5344CB8AC3E}">
        <p14:creationId xmlns:p14="http://schemas.microsoft.com/office/powerpoint/2010/main" val="348325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Good Luck with Imagine Cup Junior</a:t>
            </a:r>
            <a:endParaRPr lang="en-US" sz="4400" dirty="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2869" y="1438230"/>
            <a:ext cx="5825164"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702869" y="4912468"/>
            <a:ext cx="9278258" cy="892552"/>
          </a:xfrm>
          <a:prstGeom prst="rect">
            <a:avLst/>
          </a:prstGeom>
          <a:noFill/>
        </p:spPr>
        <p:txBody>
          <a:bodyPr wrap="square" lIns="0" tIns="0" rIns="0" bIns="0" rtlCol="0">
            <a:spAutoFit/>
          </a:bodyPr>
          <a:lstStyle/>
          <a:p>
            <a:pPr marL="0" marR="0">
              <a:spcBef>
                <a:spcPts val="0"/>
              </a:spcBef>
              <a:spcAft>
                <a:spcPts val="0"/>
              </a:spcAft>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Good Luck with Imagine Cup Junior | </a:t>
            </a:r>
            <a:r>
              <a:rPr lang="en-US" sz="1800" u="sng" dirty="0">
                <a:solidFill>
                  <a:srgbClr val="0000FF"/>
                </a:solidFill>
                <a:effectLst/>
                <a:latin typeface="Calibri" panose="020F0502020204030204" pitchFamily="34" charset="0"/>
                <a:ea typeface="Calibri" panose="020F0502020204030204" pitchFamily="34" charset="0"/>
                <a:hlinkClick r:id="rId4"/>
              </a:rPr>
              <a:t>https://youtu.be/N7ok1-7pmlk</a:t>
            </a:r>
            <a:endParaRPr lang="en-US" sz="1800" dirty="0">
              <a:effectLst/>
              <a:latin typeface="Calibri" panose="020F0502020204030204" pitchFamily="34" charset="0"/>
              <a:ea typeface="Calibri" panose="020F0502020204030204" pitchFamily="34" charset="0"/>
            </a:endParaRPr>
          </a:p>
          <a:p>
            <a:pPr>
              <a:defRPr/>
            </a:pPr>
            <a:endParaRPr lang="en-US" sz="180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40033639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a:solidFill>
                  <a:srgbClr val="7030A0"/>
                </a:solidFill>
                <a:ea typeface="+mj-ea"/>
                <a:cs typeface="+mj-cs"/>
              </a:rPr>
              <a:t>Challenge Check-in</a:t>
            </a:r>
            <a:endParaRPr lang="en-US" sz="4400" b="1">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37821" y="2018714"/>
            <a:ext cx="5755113" cy="43246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gn="ctr" defTabSz="914400">
              <a:lnSpc>
                <a:spcPct val="90000"/>
              </a:lnSpc>
              <a:spcAft>
                <a:spcPts val="600"/>
              </a:spcAft>
            </a:pPr>
            <a:r>
              <a:rPr lang="en-US" sz="1800" b="1">
                <a:solidFill>
                  <a:srgbClr val="7030A0"/>
                </a:solidFill>
                <a:cs typeface="Segoe UI"/>
              </a:rPr>
              <a:t>What have you done so far?</a:t>
            </a:r>
            <a:endParaRPr lang="en-US"/>
          </a:p>
          <a:p>
            <a:pPr algn="ctr" defTabSz="914400">
              <a:lnSpc>
                <a:spcPct val="90000"/>
              </a:lnSpc>
              <a:spcAft>
                <a:spcPts val="600"/>
              </a:spcAft>
            </a:pPr>
            <a:endParaRPr lang="en-US" sz="1800" b="1">
              <a:solidFill>
                <a:srgbClr val="7030A0"/>
              </a:solidFill>
              <a:cs typeface="Segoe UI"/>
            </a:endParaRPr>
          </a:p>
          <a:p>
            <a:pPr indent="-228600" algn="ctr" defTabSz="914400">
              <a:lnSpc>
                <a:spcPct val="90000"/>
              </a:lnSpc>
              <a:spcAft>
                <a:spcPts val="600"/>
              </a:spcAft>
              <a:buFont typeface="Arial" panose="020B0604020202020204" pitchFamily="34" charset="0"/>
              <a:buChar char="•"/>
            </a:pPr>
            <a:r>
              <a:rPr lang="en-US" sz="1800">
                <a:cs typeface="Segoe UI"/>
              </a:rPr>
              <a:t>You formed a team and identified a specific problem from one of the AI for Good categories. </a:t>
            </a:r>
            <a:r>
              <a:rPr lang="en-US" sz="1750">
                <a:cs typeface="Segoe UI"/>
              </a:rPr>
              <a:t>You have formed a team, selected a problem and learned more about it. </a:t>
            </a:r>
          </a:p>
          <a:p>
            <a:pPr indent="-228600" algn="ctr" defTabSz="914400">
              <a:lnSpc>
                <a:spcPct val="90000"/>
              </a:lnSpc>
              <a:spcAft>
                <a:spcPts val="600"/>
              </a:spcAft>
              <a:buFont typeface="Arial" panose="020B0604020202020204" pitchFamily="34" charset="0"/>
              <a:buChar char="•"/>
            </a:pPr>
            <a:r>
              <a:rPr lang="en-US" sz="1750">
                <a:cs typeface="Segoe UI"/>
              </a:rPr>
              <a:t>You have learned about the basics of AI and how to build with APIs. </a:t>
            </a:r>
          </a:p>
          <a:p>
            <a:pPr indent="-228600" algn="ctr" defTabSz="914400">
              <a:lnSpc>
                <a:spcPct val="90000"/>
              </a:lnSpc>
              <a:spcAft>
                <a:spcPts val="600"/>
              </a:spcAft>
              <a:buFont typeface="Arial" panose="020B0604020202020204" pitchFamily="34" charset="0"/>
              <a:buChar char="•"/>
            </a:pPr>
            <a:r>
              <a:rPr lang="en-US" sz="1750">
                <a:cs typeface="Segoe UI"/>
              </a:rPr>
              <a:t>You learned about the Microsoft Ethic Principles and applied them to your idea to. </a:t>
            </a:r>
          </a:p>
          <a:p>
            <a:pPr indent="-228600" algn="ctr" defTabSz="914400">
              <a:lnSpc>
                <a:spcPct val="90000"/>
              </a:lnSpc>
              <a:spcAft>
                <a:spcPts val="600"/>
              </a:spcAft>
              <a:buFont typeface="Arial" panose="020B0604020202020204" pitchFamily="34" charset="0"/>
              <a:buChar char="•"/>
            </a:pPr>
            <a:r>
              <a:rPr lang="en-US" sz="1750">
                <a:cs typeface="Segoe UI"/>
              </a:rPr>
              <a:t>You took a deep dive into cybersecurity and made sure your idea is cyber safe</a:t>
            </a:r>
          </a:p>
          <a:p>
            <a:pPr indent="-228600" algn="ctr" defTabSz="914400">
              <a:lnSpc>
                <a:spcPct val="90000"/>
              </a:lnSpc>
              <a:spcAft>
                <a:spcPts val="600"/>
              </a:spcAft>
              <a:buFont typeface="Arial" panose="020B0604020202020204" pitchFamily="34" charset="0"/>
              <a:buChar char="•"/>
            </a:pPr>
            <a:endParaRPr lang="en-US" sz="1800">
              <a:solidFill>
                <a:srgbClr val="1A1A1A"/>
              </a:solidFill>
              <a:ea typeface="+mn-lt"/>
              <a:cs typeface="+mn-lt"/>
            </a:endParaRPr>
          </a:p>
          <a:p>
            <a:pPr algn="ctr" defTabSz="914400">
              <a:lnSpc>
                <a:spcPct val="90000"/>
              </a:lnSpc>
              <a:spcAft>
                <a:spcPts val="600"/>
              </a:spcAft>
            </a:pPr>
            <a:r>
              <a:rPr lang="en-US" sz="1800" b="1">
                <a:solidFill>
                  <a:srgbClr val="7030A0"/>
                </a:solidFill>
                <a:ea typeface="+mn-lt"/>
                <a:cs typeface="+mn-lt"/>
              </a:rPr>
              <a:t>What is next?</a:t>
            </a:r>
            <a:endParaRPr lang="en-US" sz="1800">
              <a:ea typeface="+mn-lt"/>
              <a:cs typeface="+mn-lt"/>
            </a:endParaRPr>
          </a:p>
          <a:p>
            <a:pPr indent="-228600" algn="ctr" defTabSz="914400">
              <a:lnSpc>
                <a:spcPct val="90000"/>
              </a:lnSpc>
              <a:spcAft>
                <a:spcPts val="600"/>
              </a:spcAft>
              <a:buFont typeface="Arial" panose="020B0604020202020204" pitchFamily="34" charset="0"/>
              <a:buChar char="•"/>
            </a:pPr>
            <a:endParaRPr lang="en-US" sz="1800">
              <a:solidFill>
                <a:srgbClr val="1A1A1A"/>
              </a:solidFill>
              <a:cs typeface="Segoe UI"/>
            </a:endParaRPr>
          </a:p>
          <a:p>
            <a:pPr indent="-228600" algn="ctr" defTabSz="914400">
              <a:lnSpc>
                <a:spcPct val="90000"/>
              </a:lnSpc>
              <a:spcAft>
                <a:spcPts val="600"/>
              </a:spcAft>
              <a:buFont typeface="Arial" panose="020B0604020202020204" pitchFamily="34" charset="0"/>
              <a:buChar char="•"/>
            </a:pPr>
            <a:r>
              <a:rPr lang="en-US" sz="1800">
                <a:cs typeface="Segoe UI"/>
              </a:rPr>
              <a:t>This is the last lesson and is designed to help your team do the final preparations to submit your entry to Imagine Cup Junior.  </a:t>
            </a:r>
          </a:p>
        </p:txBody>
      </p:sp>
    </p:spTree>
    <p:extLst>
      <p:ext uri="{BB962C8B-B14F-4D97-AF65-F5344CB8AC3E}">
        <p14:creationId xmlns:p14="http://schemas.microsoft.com/office/powerpoint/2010/main" val="1666889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 y="377686"/>
            <a:ext cx="12191337" cy="553998"/>
          </a:xfrm>
        </p:spPr>
        <p:txBody>
          <a:bodyPr>
            <a:normAutofit/>
          </a:bodyPr>
          <a:lstStyle/>
          <a:p>
            <a:pPr algn="ctr"/>
            <a:r>
              <a:rPr lang="en-US" sz="3000" dirty="0">
                <a:solidFill>
                  <a:srgbClr val="7030A0"/>
                </a:solidFill>
                <a:latin typeface="Segoe UI" panose="020B0502040204020203" pitchFamily="34" charset="0"/>
                <a:cs typeface="Segoe UI" panose="020B0502040204020203" pitchFamily="34" charset="0"/>
              </a:rPr>
              <a:t>What we will be doing across the six Imagine Cup Junior lessons. </a:t>
            </a:r>
            <a:endParaRPr lang="en-US" dirty="0">
              <a:solidFill>
                <a:srgbClr val="7030A0"/>
              </a:solidFill>
              <a:latin typeface="Segoe UI" panose="020B0502040204020203" pitchFamily="34" charset="0"/>
              <a:cs typeface="Segoe UI" panose="020B0502040204020203" pitchFamily="34" charset="0"/>
            </a:endParaRPr>
          </a:p>
        </p:txBody>
      </p:sp>
      <p:sp>
        <p:nvSpPr>
          <p:cNvPr id="3" name="AutoShape 2">
            <a:extLst>
              <a:ext uri="{FF2B5EF4-FFF2-40B4-BE49-F238E27FC236}">
                <a16:creationId xmlns:a16="http://schemas.microsoft.com/office/drawing/2014/main" id="{3F29535F-E525-2A4E-88BF-B4036AD9D4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a:extLst>
              <a:ext uri="{FF2B5EF4-FFF2-40B4-BE49-F238E27FC236}">
                <a16:creationId xmlns:a16="http://schemas.microsoft.com/office/drawing/2014/main" id="{7DE4D06C-3B6B-584C-93BA-8B77791E9B9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DCEFCFED-2AA1-D548-B1CF-E400181DB57E}"/>
              </a:ext>
            </a:extLst>
          </p:cNvPr>
          <p:cNvSpPr>
            <a:spLocks noChangeAspect="1" noChangeArrowheads="1"/>
          </p:cNvSpPr>
          <p:nvPr/>
        </p:nvSpPr>
        <p:spPr bwMode="auto">
          <a:xfrm>
            <a:off x="6248400" y="1588810"/>
            <a:ext cx="2297390" cy="22973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8">
            <a:extLst>
              <a:ext uri="{FF2B5EF4-FFF2-40B4-BE49-F238E27FC236}">
                <a16:creationId xmlns:a16="http://schemas.microsoft.com/office/drawing/2014/main" id="{DA06DA2F-E8EE-F147-84C4-912391AC9C4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62C1BC3B-8764-824B-8E1F-3D2CD1C56A7B}"/>
              </a:ext>
            </a:extLst>
          </p:cNvPr>
          <p:cNvSpPr/>
          <p:nvPr/>
        </p:nvSpPr>
        <p:spPr>
          <a:xfrm>
            <a:off x="5975614" y="3247027"/>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sp>
        <p:nvSpPr>
          <p:cNvPr id="17" name="TextBox 16">
            <a:extLst>
              <a:ext uri="{FF2B5EF4-FFF2-40B4-BE49-F238E27FC236}">
                <a16:creationId xmlns:a16="http://schemas.microsoft.com/office/drawing/2014/main" id="{F9861F03-46F5-5DC1-8608-9A9D69470C5B}"/>
              </a:ext>
            </a:extLst>
          </p:cNvPr>
          <p:cNvSpPr txBox="1"/>
          <p:nvPr/>
        </p:nvSpPr>
        <p:spPr>
          <a:xfrm>
            <a:off x="1410157"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1</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20" name="AutoShape 2">
            <a:extLst>
              <a:ext uri="{FF2B5EF4-FFF2-40B4-BE49-F238E27FC236}">
                <a16:creationId xmlns:a16="http://schemas.microsoft.com/office/drawing/2014/main" id="{5D47F9EC-B15F-5DA5-2E8C-1E9CEDB38767}"/>
              </a:ext>
            </a:extLst>
          </p:cNvPr>
          <p:cNvSpPr>
            <a:spLocks noChangeAspect="1" noChangeArrowheads="1"/>
          </p:cNvSpPr>
          <p:nvPr/>
        </p:nvSpPr>
        <p:spPr bwMode="auto">
          <a:xfrm>
            <a:off x="5957327" y="32836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4">
            <a:extLst>
              <a:ext uri="{FF2B5EF4-FFF2-40B4-BE49-F238E27FC236}">
                <a16:creationId xmlns:a16="http://schemas.microsoft.com/office/drawing/2014/main" id="{0A806A68-E505-60FE-62C9-EFB3A991F3E8}"/>
              </a:ext>
            </a:extLst>
          </p:cNvPr>
          <p:cNvSpPr>
            <a:spLocks noChangeAspect="1" noChangeArrowheads="1"/>
          </p:cNvSpPr>
          <p:nvPr/>
        </p:nvSpPr>
        <p:spPr bwMode="auto">
          <a:xfrm>
            <a:off x="6109727" y="34360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F5CA49D2-7C91-4D2D-A78E-D645DBD260DC}"/>
              </a:ext>
            </a:extLst>
          </p:cNvPr>
          <p:cNvSpPr/>
          <p:nvPr/>
        </p:nvSpPr>
        <p:spPr>
          <a:xfrm>
            <a:off x="5989341" y="3254114"/>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pic>
        <p:nvPicPr>
          <p:cNvPr id="23" name="Picture 22">
            <a:extLst>
              <a:ext uri="{FF2B5EF4-FFF2-40B4-BE49-F238E27FC236}">
                <a16:creationId xmlns:a16="http://schemas.microsoft.com/office/drawing/2014/main" id="{642D8B49-C5FB-6C2C-DF32-8661A91CD1CF}"/>
              </a:ext>
            </a:extLst>
          </p:cNvPr>
          <p:cNvPicPr>
            <a:picLocks noChangeAspect="1"/>
          </p:cNvPicPr>
          <p:nvPr/>
        </p:nvPicPr>
        <p:blipFill>
          <a:blip r:embed="rId3"/>
          <a:stretch>
            <a:fillRect/>
          </a:stretch>
        </p:blipFill>
        <p:spPr>
          <a:xfrm>
            <a:off x="5632611" y="1588810"/>
            <a:ext cx="926777" cy="861391"/>
          </a:xfrm>
          <a:prstGeom prst="rect">
            <a:avLst/>
          </a:prstGeom>
        </p:spPr>
      </p:pic>
      <p:pic>
        <p:nvPicPr>
          <p:cNvPr id="25" name="Picture 24">
            <a:extLst>
              <a:ext uri="{FF2B5EF4-FFF2-40B4-BE49-F238E27FC236}">
                <a16:creationId xmlns:a16="http://schemas.microsoft.com/office/drawing/2014/main" id="{637C8DD3-C0D4-1358-4332-DA11F808A2FE}"/>
              </a:ext>
            </a:extLst>
          </p:cNvPr>
          <p:cNvPicPr>
            <a:picLocks noChangeAspect="1"/>
          </p:cNvPicPr>
          <p:nvPr/>
        </p:nvPicPr>
        <p:blipFill>
          <a:blip r:embed="rId4"/>
          <a:stretch>
            <a:fillRect/>
          </a:stretch>
        </p:blipFill>
        <p:spPr>
          <a:xfrm>
            <a:off x="1842562" y="1617091"/>
            <a:ext cx="926777" cy="861391"/>
          </a:xfrm>
          <a:prstGeom prst="rect">
            <a:avLst/>
          </a:prstGeom>
        </p:spPr>
      </p:pic>
      <p:pic>
        <p:nvPicPr>
          <p:cNvPr id="26" name="Picture 25">
            <a:extLst>
              <a:ext uri="{FF2B5EF4-FFF2-40B4-BE49-F238E27FC236}">
                <a16:creationId xmlns:a16="http://schemas.microsoft.com/office/drawing/2014/main" id="{5640B828-DA9C-AF24-221A-95173DEC5A19}"/>
              </a:ext>
            </a:extLst>
          </p:cNvPr>
          <p:cNvPicPr>
            <a:picLocks noChangeAspect="1"/>
          </p:cNvPicPr>
          <p:nvPr/>
        </p:nvPicPr>
        <p:blipFill>
          <a:blip r:embed="rId5"/>
          <a:stretch>
            <a:fillRect/>
          </a:stretch>
        </p:blipFill>
        <p:spPr>
          <a:xfrm>
            <a:off x="1854498" y="3599484"/>
            <a:ext cx="902904" cy="861391"/>
          </a:xfrm>
          <a:prstGeom prst="rect">
            <a:avLst/>
          </a:prstGeom>
        </p:spPr>
      </p:pic>
      <p:pic>
        <p:nvPicPr>
          <p:cNvPr id="27" name="Picture 26">
            <a:extLst>
              <a:ext uri="{FF2B5EF4-FFF2-40B4-BE49-F238E27FC236}">
                <a16:creationId xmlns:a16="http://schemas.microsoft.com/office/drawing/2014/main" id="{A2DA8904-6E23-E9FB-6AC0-087547932144}"/>
              </a:ext>
            </a:extLst>
          </p:cNvPr>
          <p:cNvPicPr>
            <a:picLocks noChangeAspect="1"/>
          </p:cNvPicPr>
          <p:nvPr/>
        </p:nvPicPr>
        <p:blipFill>
          <a:blip r:embed="rId6"/>
          <a:stretch>
            <a:fillRect/>
          </a:stretch>
        </p:blipFill>
        <p:spPr>
          <a:xfrm>
            <a:off x="5656484" y="3599484"/>
            <a:ext cx="902904" cy="861391"/>
          </a:xfrm>
          <a:prstGeom prst="rect">
            <a:avLst/>
          </a:prstGeom>
        </p:spPr>
      </p:pic>
      <p:pic>
        <p:nvPicPr>
          <p:cNvPr id="29" name="Picture 28">
            <a:extLst>
              <a:ext uri="{FF2B5EF4-FFF2-40B4-BE49-F238E27FC236}">
                <a16:creationId xmlns:a16="http://schemas.microsoft.com/office/drawing/2014/main" id="{334972CD-B4D6-5E0C-EC72-A8111993D0FC}"/>
              </a:ext>
            </a:extLst>
          </p:cNvPr>
          <p:cNvPicPr>
            <a:picLocks noChangeAspect="1"/>
          </p:cNvPicPr>
          <p:nvPr/>
        </p:nvPicPr>
        <p:blipFill>
          <a:blip r:embed="rId7"/>
          <a:stretch>
            <a:fillRect/>
          </a:stretch>
        </p:blipFill>
        <p:spPr>
          <a:xfrm>
            <a:off x="9422659" y="1577422"/>
            <a:ext cx="926777" cy="884167"/>
          </a:xfrm>
          <a:prstGeom prst="rect">
            <a:avLst/>
          </a:prstGeom>
        </p:spPr>
      </p:pic>
      <p:sp>
        <p:nvSpPr>
          <p:cNvPr id="30" name="TextBox 29">
            <a:extLst>
              <a:ext uri="{FF2B5EF4-FFF2-40B4-BE49-F238E27FC236}">
                <a16:creationId xmlns:a16="http://schemas.microsoft.com/office/drawing/2014/main" id="{5975F694-0CB8-406A-71ED-E296805F6067}"/>
              </a:ext>
            </a:extLst>
          </p:cNvPr>
          <p:cNvSpPr txBox="1"/>
          <p:nvPr/>
        </p:nvSpPr>
        <p:spPr>
          <a:xfrm>
            <a:off x="5212141" y="237352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2</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C08C3964-6AF8-C17E-BED3-5A6FAA0CB693}"/>
              </a:ext>
            </a:extLst>
          </p:cNvPr>
          <p:cNvSpPr txBox="1"/>
          <p:nvPr/>
        </p:nvSpPr>
        <p:spPr>
          <a:xfrm>
            <a:off x="8990253"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3</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0E53A384-B7DA-5EED-EB88-6652868C47AB}"/>
              </a:ext>
            </a:extLst>
          </p:cNvPr>
          <p:cNvSpPr txBox="1"/>
          <p:nvPr/>
        </p:nvSpPr>
        <p:spPr>
          <a:xfrm>
            <a:off x="8990253"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6</a:t>
            </a:r>
            <a:endParaRPr lang="en-US" dirty="0">
              <a:solidFill>
                <a:srgbClr val="1A1A1A"/>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74EB0BFC-D1B0-20FC-5A1E-77FCBFF4DC64}"/>
              </a:ext>
            </a:extLst>
          </p:cNvPr>
          <p:cNvSpPr txBox="1"/>
          <p:nvPr/>
        </p:nvSpPr>
        <p:spPr>
          <a:xfrm>
            <a:off x="5212141"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5</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8DCB5E00-CA19-73A7-1BA4-703619522708}"/>
              </a:ext>
            </a:extLst>
          </p:cNvPr>
          <p:cNvSpPr txBox="1"/>
          <p:nvPr/>
        </p:nvSpPr>
        <p:spPr>
          <a:xfrm>
            <a:off x="1434029"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4</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77337773-F127-019F-1508-D81636B6830C}"/>
              </a:ext>
            </a:extLst>
          </p:cNvPr>
          <p:cNvSpPr txBox="1"/>
          <p:nvPr/>
        </p:nvSpPr>
        <p:spPr>
          <a:xfrm>
            <a:off x="1181128" y="2761941"/>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Forming your team and choosing your problem.</a:t>
            </a:r>
          </a:p>
        </p:txBody>
      </p:sp>
      <p:sp>
        <p:nvSpPr>
          <p:cNvPr id="36" name="TextBox 35">
            <a:extLst>
              <a:ext uri="{FF2B5EF4-FFF2-40B4-BE49-F238E27FC236}">
                <a16:creationId xmlns:a16="http://schemas.microsoft.com/office/drawing/2014/main" id="{F9C4C9BB-5C8A-B740-5C0E-0F989B3A30A3}"/>
              </a:ext>
            </a:extLst>
          </p:cNvPr>
          <p:cNvSpPr txBox="1"/>
          <p:nvPr/>
        </p:nvSpPr>
        <p:spPr>
          <a:xfrm>
            <a:off x="1157255"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Becoming a team of AI inventors.</a:t>
            </a:r>
          </a:p>
        </p:txBody>
      </p:sp>
      <p:sp>
        <p:nvSpPr>
          <p:cNvPr id="37" name="TextBox 36">
            <a:extLst>
              <a:ext uri="{FF2B5EF4-FFF2-40B4-BE49-F238E27FC236}">
                <a16:creationId xmlns:a16="http://schemas.microsoft.com/office/drawing/2014/main" id="{802CA752-72FE-7E23-E8D6-9F4760BEDA5F}"/>
              </a:ext>
            </a:extLst>
          </p:cNvPr>
          <p:cNvSpPr txBox="1"/>
          <p:nvPr/>
        </p:nvSpPr>
        <p:spPr>
          <a:xfrm>
            <a:off x="4959240"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Making sure your AI is good and cyber secure.</a:t>
            </a:r>
          </a:p>
        </p:txBody>
      </p:sp>
      <p:sp>
        <p:nvSpPr>
          <p:cNvPr id="38" name="TextBox 37">
            <a:extLst>
              <a:ext uri="{FF2B5EF4-FFF2-40B4-BE49-F238E27FC236}">
                <a16:creationId xmlns:a16="http://schemas.microsoft.com/office/drawing/2014/main" id="{31236BCC-F239-8973-DEEA-2731B06BDDBD}"/>
              </a:ext>
            </a:extLst>
          </p:cNvPr>
          <p:cNvSpPr txBox="1"/>
          <p:nvPr/>
        </p:nvSpPr>
        <p:spPr>
          <a:xfrm>
            <a:off x="8681331" y="4853030"/>
            <a:ext cx="2409431"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Entering a great submission to Imagine Cup Junior.</a:t>
            </a:r>
            <a:endParaRPr lang="en-US" sz="1400" dirty="0">
              <a:solidFill>
                <a:srgbClr val="1A1A1A"/>
              </a:solidFill>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721481CE-14D0-D566-E7BB-F27BD7F5BE41}"/>
              </a:ext>
            </a:extLst>
          </p:cNvPr>
          <p:cNvSpPr txBox="1"/>
          <p:nvPr/>
        </p:nvSpPr>
        <p:spPr>
          <a:xfrm>
            <a:off x="8737352" y="2761941"/>
            <a:ext cx="235341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Learning about generative AI.</a:t>
            </a:r>
          </a:p>
        </p:txBody>
      </p:sp>
      <p:sp>
        <p:nvSpPr>
          <p:cNvPr id="40" name="TextBox 39">
            <a:extLst>
              <a:ext uri="{FF2B5EF4-FFF2-40B4-BE49-F238E27FC236}">
                <a16:creationId xmlns:a16="http://schemas.microsoft.com/office/drawing/2014/main" id="{A8283AEB-0757-840E-78FE-3FB03C4BA2A7}"/>
              </a:ext>
            </a:extLst>
          </p:cNvPr>
          <p:cNvSpPr txBox="1"/>
          <p:nvPr/>
        </p:nvSpPr>
        <p:spPr>
          <a:xfrm>
            <a:off x="4959240" y="2725808"/>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Learning about how AI works.</a:t>
            </a:r>
          </a:p>
        </p:txBody>
      </p:sp>
      <p:pic>
        <p:nvPicPr>
          <p:cNvPr id="4" name="Picture 3">
            <a:extLst>
              <a:ext uri="{FF2B5EF4-FFF2-40B4-BE49-F238E27FC236}">
                <a16:creationId xmlns:a16="http://schemas.microsoft.com/office/drawing/2014/main" id="{7345B2DD-E0E4-9190-BE45-8C1A6FA9CC9C}"/>
              </a:ext>
            </a:extLst>
          </p:cNvPr>
          <p:cNvPicPr>
            <a:picLocks noChangeAspect="1"/>
          </p:cNvPicPr>
          <p:nvPr/>
        </p:nvPicPr>
        <p:blipFill>
          <a:blip r:embed="rId8"/>
          <a:stretch>
            <a:fillRect/>
          </a:stretch>
        </p:blipFill>
        <p:spPr>
          <a:xfrm>
            <a:off x="9436474" y="3511753"/>
            <a:ext cx="956466" cy="1036852"/>
          </a:xfrm>
          <a:prstGeom prst="rect">
            <a:avLst/>
          </a:prstGeom>
        </p:spPr>
      </p:pic>
    </p:spTree>
    <p:extLst>
      <p:ext uri="{BB962C8B-B14F-4D97-AF65-F5344CB8AC3E}">
        <p14:creationId xmlns:p14="http://schemas.microsoft.com/office/powerpoint/2010/main" val="18323173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654112" y="511718"/>
            <a:ext cx="5689764" cy="1692794"/>
          </a:xfrm>
        </p:spPr>
        <p:txBody>
          <a:bodyPr vert="horz" lIns="91440" tIns="45720" rIns="91440" bIns="45720" rtlCol="0" anchor="ctr">
            <a:normAutofit fontScale="90000"/>
          </a:bodyPr>
          <a:lstStyle/>
          <a:p>
            <a:pPr defTabSz="914400">
              <a:lnSpc>
                <a:spcPct val="90000"/>
              </a:lnSpc>
            </a:pPr>
            <a:r>
              <a:rPr lang="en-US" sz="4400" b="1">
                <a:solidFill>
                  <a:srgbClr val="7030A0"/>
                </a:solidFill>
                <a:ea typeface="+mj-ea"/>
                <a:cs typeface="+mj-cs"/>
              </a:rPr>
              <a:t>How do you submit your entry to Imagine Cup Junior? </a:t>
            </a:r>
            <a:endParaRPr lang="en-US">
              <a:ea typeface="+mj-ea"/>
            </a:endParaRPr>
          </a:p>
        </p:txBody>
      </p:sp>
      <p:cxnSp>
        <p:nvCxnSpPr>
          <p:cNvPr id="7"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7DE601B-C190-4510-9E37-3C6BB94F907F}"/>
              </a:ext>
            </a:extLst>
          </p:cNvPr>
          <p:cNvSpPr txBox="1"/>
          <p:nvPr/>
        </p:nvSpPr>
        <p:spPr>
          <a:xfrm>
            <a:off x="279235" y="2723240"/>
            <a:ext cx="6563440" cy="299195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42900" marR="0" indent="-342900">
              <a:lnSpc>
                <a:spcPct val="107000"/>
              </a:lnSpc>
              <a:spcBef>
                <a:spcPts val="0"/>
              </a:spcBef>
              <a:spcAft>
                <a:spcPts val="800"/>
              </a:spcAft>
              <a:buFont typeface="+mj-lt"/>
              <a:buAutoNum type="arabicPeriod"/>
            </a:pPr>
            <a:r>
              <a:rPr lang="en-US" sz="1600" dirty="0">
                <a:solidFill>
                  <a:srgbClr val="1A1A1A"/>
                </a:solidFill>
                <a:cs typeface="Segoe UI"/>
              </a:rPr>
              <a:t>To enter Imagine Cup Junior, your team needs to complete the PowerPoint Submission template slide deck including a brief video (see full submission requirements in the </a:t>
            </a:r>
            <a:r>
              <a:rPr lang="en-US" sz="1600" u="sng" dirty="0">
                <a:solidFill>
                  <a:srgbClr val="0000FF"/>
                </a:solidFill>
                <a:effectLst/>
                <a:ea typeface="Times New Roman" panose="02020603050405020304" pitchFamily="18" charset="0"/>
                <a:cs typeface="Calibri" panose="020F0502020204030204" pitchFamily="34" charset="0"/>
                <a:hlinkClick r:id="rId3"/>
              </a:rPr>
              <a:t>Rules and Regulations</a:t>
            </a:r>
            <a:r>
              <a:rPr lang="en-US" sz="1600" dirty="0">
                <a:solidFill>
                  <a:srgbClr val="0000FF"/>
                </a:solidFill>
                <a:effectLst/>
                <a:ea typeface="Times New Roman" panose="02020603050405020304" pitchFamily="18" charset="0"/>
                <a:cs typeface="Calibri" panose="020F0502020204030204" pitchFamily="34" charset="0"/>
              </a:rPr>
              <a:t> </a:t>
            </a:r>
            <a:r>
              <a:rPr lang="en-US" sz="1600" dirty="0">
                <a:solidFill>
                  <a:srgbClr val="1A1A1A"/>
                </a:solidFill>
                <a:cs typeface="Segoe UI"/>
              </a:rPr>
              <a:t>document)</a:t>
            </a:r>
          </a:p>
          <a:p>
            <a:pPr marL="342900" indent="-342900" defTabSz="914400">
              <a:lnSpc>
                <a:spcPct val="90000"/>
              </a:lnSpc>
              <a:spcAft>
                <a:spcPts val="600"/>
              </a:spcAft>
              <a:buFont typeface="+mj-lt"/>
              <a:buAutoNum type="arabicPeriod"/>
            </a:pPr>
            <a:r>
              <a:rPr lang="en-US" sz="1600" dirty="0">
                <a:solidFill>
                  <a:srgbClr val="1A1A1A"/>
                </a:solidFill>
                <a:cs typeface="Segoe UI"/>
              </a:rPr>
              <a:t>Your educator, parent or guardian will upload your PowerPoint submission at the Imagine Cup Junior site:</a:t>
            </a:r>
            <a:r>
              <a:rPr lang="en-US" sz="1600" dirty="0">
                <a:ea typeface="+mn-lt"/>
                <a:cs typeface="+mn-lt"/>
              </a:rPr>
              <a:t> </a:t>
            </a:r>
            <a:r>
              <a:rPr lang="en-US" sz="1600" dirty="0">
                <a:hlinkClick r:id="rId4"/>
              </a:rPr>
              <a:t>Imagine Cup Junior 2023 | Imagine Cup (microsoft.com)</a:t>
            </a:r>
            <a:endParaRPr lang="en-US" sz="1600" dirty="0"/>
          </a:p>
          <a:p>
            <a:pPr marL="342900" indent="-342900" defTabSz="914400">
              <a:lnSpc>
                <a:spcPct val="90000"/>
              </a:lnSpc>
              <a:spcAft>
                <a:spcPts val="600"/>
              </a:spcAft>
              <a:buFont typeface="+mj-lt"/>
              <a:buAutoNum type="arabicPeriod"/>
            </a:pPr>
            <a:r>
              <a:rPr lang="en-US" sz="1600" dirty="0">
                <a:solidFill>
                  <a:srgbClr val="1A1A1A"/>
                </a:solidFill>
                <a:ea typeface="+mn-lt"/>
                <a:cs typeface="+mn-lt"/>
              </a:rPr>
              <a:t>You must have your entry in before 10 May 2023</a:t>
            </a:r>
            <a:endParaRPr lang="en-US" sz="1600" dirty="0">
              <a:solidFill>
                <a:srgbClr val="1A1A1A"/>
              </a:solidFill>
              <a:cs typeface="Segoe UI"/>
            </a:endParaRPr>
          </a:p>
          <a:p>
            <a:pPr defTabSz="914400">
              <a:lnSpc>
                <a:spcPct val="90000"/>
              </a:lnSpc>
              <a:spcAft>
                <a:spcPts val="600"/>
              </a:spcAft>
            </a:pPr>
            <a:endParaRPr lang="en-US" sz="2400" dirty="0">
              <a:solidFill>
                <a:srgbClr val="1A1A1A"/>
              </a:solidFill>
              <a:cs typeface="Segoe UI"/>
            </a:endParaRPr>
          </a:p>
          <a:p>
            <a:pPr defTabSz="914400"/>
            <a:endParaRPr lang="en-US" sz="1600" i="1" dirty="0">
              <a:solidFill>
                <a:srgbClr val="5C2D91"/>
              </a:solidFill>
              <a:cs typeface="Segoe UI"/>
            </a:endParaRPr>
          </a:p>
          <a:p>
            <a:pPr defTabSz="914400"/>
            <a:endParaRPr lang="en-US" sz="1600" i="1" dirty="0">
              <a:solidFill>
                <a:srgbClr val="5C2D91"/>
              </a:solidFill>
              <a:cs typeface="Segoe UI"/>
            </a:endParaRPr>
          </a:p>
          <a:p>
            <a:pPr defTabSz="914400">
              <a:lnSpc>
                <a:spcPct val="90000"/>
              </a:lnSpc>
              <a:spcAft>
                <a:spcPts val="600"/>
              </a:spcAft>
            </a:pPr>
            <a:endParaRPr lang="en-US" sz="1600" dirty="0">
              <a:solidFill>
                <a:srgbClr val="1A1A1A"/>
              </a:solidFill>
              <a:cs typeface="Segoe UI"/>
            </a:endParaRPr>
          </a:p>
        </p:txBody>
      </p:sp>
      <p:pic>
        <p:nvPicPr>
          <p:cNvPr id="4" name="Picture 5" descr="A group of people sitting at a table using a computer&#10;&#10;Description automatically generated">
            <a:extLst>
              <a:ext uri="{FF2B5EF4-FFF2-40B4-BE49-F238E27FC236}">
                <a16:creationId xmlns:a16="http://schemas.microsoft.com/office/drawing/2014/main" id="{C1BDE4A4-ADB3-4641-9C2A-B00F94D2A29D}"/>
              </a:ext>
            </a:extLst>
          </p:cNvPr>
          <p:cNvPicPr>
            <a:picLocks noChangeAspect="1"/>
          </p:cNvPicPr>
          <p:nvPr/>
        </p:nvPicPr>
        <p:blipFill rotWithShape="1">
          <a:blip r:embed="rId5"/>
          <a:srcRect l="39853" t="-3515" r="2564" b="-1576"/>
          <a:stretch/>
        </p:blipFill>
        <p:spPr>
          <a:xfrm>
            <a:off x="6597235" y="-256729"/>
            <a:ext cx="5597134" cy="6183069"/>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3630808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929669" y="1609951"/>
            <a:ext cx="6434767" cy="3056785"/>
          </a:xfrm>
        </p:spPr>
        <p:txBody>
          <a:bodyPr vert="horz" lIns="91440" tIns="45720" rIns="91440" bIns="45720" rtlCol="0" anchor="ctr">
            <a:normAutofit/>
          </a:bodyPr>
          <a:lstStyle/>
          <a:p>
            <a:pPr defTabSz="914400">
              <a:lnSpc>
                <a:spcPct val="90000"/>
              </a:lnSpc>
            </a:pPr>
            <a:r>
              <a:rPr lang="en-US" sz="2000" b="1">
                <a:solidFill>
                  <a:srgbClr val="7030A0"/>
                </a:solidFill>
                <a:ea typeface="+mj-ea"/>
                <a:cs typeface="Segoe UI Semibold"/>
              </a:rPr>
              <a:t>As a team determine what your big goals are for this lesson. </a:t>
            </a:r>
            <a:br>
              <a:rPr lang="en-US" sz="2000" b="1">
                <a:solidFill>
                  <a:srgbClr val="7030A0"/>
                </a:solidFill>
                <a:ea typeface="+mj-ea"/>
                <a:cs typeface="Segoe UI Semibold"/>
              </a:rPr>
            </a:br>
            <a:br>
              <a:rPr lang="en-US" sz="2000" b="1">
                <a:solidFill>
                  <a:srgbClr val="7030A0"/>
                </a:solidFill>
                <a:ea typeface="+mj-ea"/>
                <a:cs typeface="Segoe UI Semibold"/>
              </a:rPr>
            </a:br>
            <a:r>
              <a:rPr lang="en-US" sz="2000" b="1">
                <a:solidFill>
                  <a:srgbClr val="7030A0"/>
                </a:solidFill>
                <a:ea typeface="+mj-ea"/>
                <a:cs typeface="Segoe UI Semibold"/>
              </a:rPr>
              <a:t>What must you get done in the next 40 minutes to help you put in a great submission to Imagine Cup Junior?</a:t>
            </a:r>
            <a:endParaRPr lang="en-US" sz="1600" b="1">
              <a:solidFill>
                <a:schemeClr val="tx1"/>
              </a:solidFill>
              <a:ea typeface="+mj-ea"/>
              <a:cs typeface="Segoe UI Semibold"/>
            </a:endParaRP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5953784" y="369226"/>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Rapid Reflection</a:t>
            </a:r>
            <a:endParaRPr lang="en-US" sz="4400" b="1">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520615" y="2591843"/>
            <a:ext cx="2097248" cy="956345"/>
          </a:xfrm>
          <a:prstGeom prst="rect">
            <a:avLst/>
          </a:prstGeom>
          <a:ln w="12700">
            <a:miter lim="400000"/>
          </a:ln>
        </p:spPr>
      </p:pic>
    </p:spTree>
    <p:extLst>
      <p:ext uri="{BB962C8B-B14F-4D97-AF65-F5344CB8AC3E}">
        <p14:creationId xmlns:p14="http://schemas.microsoft.com/office/powerpoint/2010/main" val="2995131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0F727D5-C36C-4165-895D-F9A4D4E5AADE}"/>
              </a:ext>
            </a:extLst>
          </p:cNvPr>
          <p:cNvSpPr>
            <a:spLocks noGrp="1"/>
          </p:cNvSpPr>
          <p:nvPr>
            <p:ph type="title"/>
          </p:nvPr>
        </p:nvSpPr>
        <p:spPr>
          <a:xfrm>
            <a:off x="497439" y="1010223"/>
            <a:ext cx="4468456" cy="1692794"/>
          </a:xfrm>
        </p:spPr>
        <p:txBody>
          <a:bodyPr vert="horz" lIns="91440" tIns="45720" rIns="91440" bIns="45720" rtlCol="0" anchor="ctr">
            <a:normAutofit/>
          </a:bodyPr>
          <a:lstStyle/>
          <a:p>
            <a:pPr defTabSz="914400">
              <a:lnSpc>
                <a:spcPct val="90000"/>
              </a:lnSpc>
            </a:pPr>
            <a:r>
              <a:rPr lang="en-US" sz="4400" b="1">
                <a:solidFill>
                  <a:srgbClr val="7030A0"/>
                </a:solidFill>
                <a:ea typeface="+mj-ea"/>
                <a:cs typeface="+mj-cs"/>
              </a:rPr>
              <a:t>How your entries are judged</a:t>
            </a:r>
            <a:endParaRPr lang="en-US">
              <a:ea typeface="+mj-ea"/>
            </a:endParaRPr>
          </a:p>
        </p:txBody>
      </p:sp>
      <p:sp>
        <p:nvSpPr>
          <p:cNvPr id="4" name="TextBox 3">
            <a:extLst>
              <a:ext uri="{FF2B5EF4-FFF2-40B4-BE49-F238E27FC236}">
                <a16:creationId xmlns:a16="http://schemas.microsoft.com/office/drawing/2014/main" id="{3BBFE0E0-4119-406F-87FE-450FB9570A4D}"/>
              </a:ext>
            </a:extLst>
          </p:cNvPr>
          <p:cNvSpPr txBox="1"/>
          <p:nvPr/>
        </p:nvSpPr>
        <p:spPr>
          <a:xfrm>
            <a:off x="497439" y="2703017"/>
            <a:ext cx="5755113" cy="43679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800" dirty="0">
                <a:cs typeface="Segoe UI"/>
              </a:rPr>
              <a:t>This is the rubric used by the judges to assess your student’s submissions. You can share this with your class and use it to guide their AI concepts as they fill out their PowerPoint Submission Template. </a:t>
            </a:r>
            <a:endParaRPr lang="en-US" dirty="0">
              <a:cs typeface="Segoe UI"/>
            </a:endParaRPr>
          </a:p>
        </p:txBody>
      </p:sp>
      <p:pic>
        <p:nvPicPr>
          <p:cNvPr id="3" name="Picture 2">
            <a:extLst>
              <a:ext uri="{FF2B5EF4-FFF2-40B4-BE49-F238E27FC236}">
                <a16:creationId xmlns:a16="http://schemas.microsoft.com/office/drawing/2014/main" id="{3DE77A17-E3DA-44CA-9C2E-7969A2994602}"/>
              </a:ext>
            </a:extLst>
          </p:cNvPr>
          <p:cNvPicPr>
            <a:picLocks noChangeAspect="1"/>
          </p:cNvPicPr>
          <p:nvPr/>
        </p:nvPicPr>
        <p:blipFill>
          <a:blip r:embed="rId3"/>
          <a:stretch>
            <a:fillRect/>
          </a:stretch>
        </p:blipFill>
        <p:spPr>
          <a:xfrm>
            <a:off x="6096000" y="0"/>
            <a:ext cx="5868186" cy="6858000"/>
          </a:xfrm>
          <a:prstGeom prst="rect">
            <a:avLst/>
          </a:prstGeom>
        </p:spPr>
      </p:pic>
    </p:spTree>
    <p:extLst>
      <p:ext uri="{BB962C8B-B14F-4D97-AF65-F5344CB8AC3E}">
        <p14:creationId xmlns:p14="http://schemas.microsoft.com/office/powerpoint/2010/main" val="37284765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Tips for a great idea and submission | PART 1</a:t>
            </a:r>
            <a:endParaRPr lang="en-US" sz="4400" dirty="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2869" y="1438230"/>
            <a:ext cx="5825164"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702869" y="4912468"/>
            <a:ext cx="9278258"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Tips for a great idea and submission Part 1 | </a:t>
            </a:r>
            <a:r>
              <a:rPr lang="en-US" sz="1800" u="sng" dirty="0">
                <a:solidFill>
                  <a:srgbClr val="0000FF"/>
                </a:solidFill>
                <a:effectLst/>
                <a:latin typeface="Calibri" panose="020F0502020204030204" pitchFamily="34" charset="0"/>
                <a:ea typeface="Calibri" panose="020F0502020204030204" pitchFamily="34" charset="0"/>
                <a:hlinkClick r:id="rId4"/>
              </a:rPr>
              <a:t>https://youtu.be/4ETqXdCPnE8</a:t>
            </a: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22131257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43123" y="1736206"/>
            <a:ext cx="6517335"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4000" b="1">
                <a:solidFill>
                  <a:srgbClr val="7030A0"/>
                </a:solidFill>
                <a:ea typeface="+mj-ea"/>
                <a:cs typeface="+mj-cs"/>
              </a:rPr>
              <a:t>Sprint 1 – Your Submission </a:t>
            </a:r>
            <a:endParaRPr lang="en-US" sz="4000" b="1">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629053" y="3759882"/>
            <a:ext cx="5466947" cy="1477328"/>
          </a:xfrm>
          <a:prstGeom prst="rect">
            <a:avLst/>
          </a:prstGeom>
        </p:spPr>
        <p:txBody>
          <a:bodyPr wrap="square">
            <a:spAutoFit/>
          </a:bodyPr>
          <a:lstStyle/>
          <a:p>
            <a:r>
              <a:rPr lang="en-AU" sz="1800">
                <a:solidFill>
                  <a:srgbClr val="7030A0"/>
                </a:solidFill>
              </a:rPr>
              <a:t>Goals: </a:t>
            </a:r>
          </a:p>
          <a:p>
            <a:pPr marL="285750" indent="-285750">
              <a:buFontTx/>
              <a:buChar char="-"/>
            </a:pPr>
            <a:endParaRPr lang="en-AU" sz="1800">
              <a:solidFill>
                <a:srgbClr val="7030A0"/>
              </a:solidFill>
            </a:endParaRPr>
          </a:p>
          <a:p>
            <a:pPr marL="285750" indent="-285750">
              <a:buFontTx/>
              <a:buChar char="-"/>
            </a:pPr>
            <a:r>
              <a:rPr lang="en-AU" sz="1800">
                <a:solidFill>
                  <a:srgbClr val="7030A0"/>
                </a:solidFill>
              </a:rPr>
              <a:t>Continue to move towards finishing your AI concept and filling out the PowerPoint Submission Template. </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1" y="-72004"/>
            <a:ext cx="141086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rgbClr val="7030A0"/>
                </a:solidFill>
                <a:ea typeface="+mj-ea"/>
                <a:cs typeface="+mj-cs"/>
              </a:rPr>
              <a:t>Sprint 1</a:t>
            </a:r>
            <a:br>
              <a:rPr lang="en-US" sz="1400" b="1">
                <a:solidFill>
                  <a:srgbClr val="7030A0"/>
                </a:solidFill>
                <a:ea typeface="+mj-ea"/>
                <a:cs typeface="+mj-cs"/>
              </a:rPr>
            </a:br>
            <a:r>
              <a:rPr lang="en-US" sz="1400" b="1">
                <a:solidFill>
                  <a:srgbClr val="7030A0"/>
                </a:solidFill>
                <a:ea typeface="+mj-ea"/>
                <a:cs typeface="+mj-cs"/>
              </a:rPr>
              <a:t>Your submission</a:t>
            </a:r>
          </a:p>
          <a:p>
            <a:pPr defTabSz="914400"/>
            <a:endParaRPr lang="en-US" sz="1400" b="1">
              <a:solidFill>
                <a:srgbClr val="7030A0"/>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1817405" y="-159686"/>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85000"/>
                  </a:schemeClr>
                </a:solidFill>
                <a:ea typeface="+mj-ea"/>
                <a:cs typeface="+mj-cs"/>
              </a:rPr>
              <a:t>Sprint 2</a:t>
            </a:r>
          </a:p>
          <a:p>
            <a:pPr defTabSz="914400"/>
            <a:r>
              <a:rPr lang="en-US" sz="1400" b="1">
                <a:solidFill>
                  <a:schemeClr val="bg1">
                    <a:lumMod val="85000"/>
                  </a:schemeClr>
                </a:solidFill>
                <a:ea typeface="+mj-ea"/>
                <a:cs typeface="+mj-cs"/>
              </a:rPr>
              <a:t>Your submission</a:t>
            </a:r>
            <a:endParaRPr lang="en-US" sz="1400" b="1">
              <a:solidFill>
                <a:schemeClr val="bg1">
                  <a:lumMod val="85000"/>
                </a:schemeClr>
              </a:solidFill>
              <a:ea typeface="+mj-ea"/>
              <a:cs typeface="Segoe UI Semibold"/>
            </a:endParaRPr>
          </a:p>
        </p:txBody>
      </p:sp>
      <p:sp>
        <p:nvSpPr>
          <p:cNvPr id="13" name="Rectangle 12">
            <a:extLst>
              <a:ext uri="{FF2B5EF4-FFF2-40B4-BE49-F238E27FC236}">
                <a16:creationId xmlns:a16="http://schemas.microsoft.com/office/drawing/2014/main" id="{80BDC46F-3C37-4056-BF52-D63B0D5C5308}"/>
              </a:ext>
            </a:extLst>
          </p:cNvPr>
          <p:cNvSpPr/>
          <p:nvPr/>
        </p:nvSpPr>
        <p:spPr>
          <a:xfrm>
            <a:off x="6860458" y="4191081"/>
            <a:ext cx="4225780" cy="1366528"/>
          </a:xfrm>
          <a:prstGeom prst="rect">
            <a:avLst/>
          </a:prstGeom>
        </p:spPr>
        <p:txBody>
          <a:bodyPr wrap="square">
            <a:spAutoFit/>
          </a:bodyPr>
          <a:lstStyle/>
          <a:p>
            <a:r>
              <a:rPr lang="en-AU" sz="1800">
                <a:solidFill>
                  <a:srgbClr val="7030A0"/>
                </a:solidFill>
              </a:rPr>
              <a:t>Hints: </a:t>
            </a:r>
          </a:p>
          <a:p>
            <a:pPr algn="ctr">
              <a:lnSpc>
                <a:spcPct val="90000"/>
              </a:lnSpc>
              <a:spcAft>
                <a:spcPts val="600"/>
              </a:spcAft>
            </a:pPr>
            <a:br>
              <a:rPr lang="en-US" sz="1200" b="1">
                <a:solidFill>
                  <a:schemeClr val="tx1"/>
                </a:solidFill>
                <a:ea typeface="+mj-ea"/>
                <a:cs typeface="Segoe UI Semibold"/>
              </a:rPr>
            </a:br>
            <a:br>
              <a:rPr lang="en-US" sz="1200" b="1">
                <a:solidFill>
                  <a:schemeClr val="tx1"/>
                </a:solidFill>
                <a:ea typeface="+mj-ea"/>
                <a:cs typeface="Segoe UI Semibold"/>
              </a:rPr>
            </a:br>
            <a:r>
              <a:rPr lang="en-US" sz="1200" b="1">
                <a:solidFill>
                  <a:schemeClr val="tx1"/>
                </a:solidFill>
                <a:ea typeface="+mj-ea"/>
                <a:cs typeface="Segoe UI Semibold"/>
              </a:rPr>
              <a:t>1. The ‘In a sentence’ section on the title page is very important.</a:t>
            </a:r>
            <a:br>
              <a:rPr lang="en-US" sz="1200" b="1">
                <a:solidFill>
                  <a:schemeClr val="tx1"/>
                </a:solidFill>
                <a:ea typeface="+mj-ea"/>
                <a:cs typeface="Segoe UI Semibold"/>
              </a:rPr>
            </a:br>
            <a:r>
              <a:rPr lang="en-US" sz="1200" b="1">
                <a:solidFill>
                  <a:schemeClr val="tx1"/>
                </a:solidFill>
                <a:ea typeface="+mj-ea"/>
                <a:cs typeface="Segoe UI Semibold"/>
              </a:rPr>
              <a:t>2. Fill out every slide. </a:t>
            </a:r>
            <a:br>
              <a:rPr lang="en-US" sz="1200" b="1">
                <a:solidFill>
                  <a:schemeClr val="tx1"/>
                </a:solidFill>
                <a:ea typeface="+mj-ea"/>
                <a:cs typeface="Segoe UI Semibold"/>
              </a:rPr>
            </a:br>
            <a:r>
              <a:rPr lang="en-US" sz="1200" b="1">
                <a:solidFill>
                  <a:schemeClr val="tx1"/>
                </a:solidFill>
                <a:ea typeface="+mj-ea"/>
                <a:cs typeface="Segoe UI Semibold"/>
              </a:rPr>
              <a:t>3. Make sure you explain your idea simply. </a:t>
            </a:r>
            <a:endParaRPr lang="en-US" sz="1200">
              <a:cs typeface="Segoe UI"/>
            </a:endParaRP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8386" r="49327" b="28489"/>
          <a:stretch/>
        </p:blipFill>
        <p:spPr>
          <a:xfrm>
            <a:off x="7619587" y="2694480"/>
            <a:ext cx="2306914" cy="1065402"/>
          </a:xfrm>
          <a:prstGeom prst="rect">
            <a:avLst/>
          </a:prstGeom>
          <a:ln w="12700">
            <a:miter lim="400000"/>
          </a:ln>
        </p:spPr>
      </p:pic>
    </p:spTree>
    <p:extLst>
      <p:ext uri="{BB962C8B-B14F-4D97-AF65-F5344CB8AC3E}">
        <p14:creationId xmlns:p14="http://schemas.microsoft.com/office/powerpoint/2010/main" val="585142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Tips for a great idea and submission | PART 2</a:t>
            </a:r>
            <a:endParaRPr lang="en-US" sz="4400" dirty="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2869" y="1438230"/>
            <a:ext cx="5825164"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702869" y="4912468"/>
            <a:ext cx="9278258" cy="615553"/>
          </a:xfrm>
          <a:prstGeom prst="rect">
            <a:avLst/>
          </a:prstGeom>
          <a:noFill/>
        </p:spPr>
        <p:txBody>
          <a:bodyPr wrap="square" lIns="0" tIns="0" rIns="0" bIns="0" rtlCol="0">
            <a:spAutoFit/>
          </a:bodyPr>
          <a:lstStyle/>
          <a:p>
            <a:pPr>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Tips for a great idea and submission Part 2 | </a:t>
            </a:r>
            <a:r>
              <a:rPr lang="en-US" sz="1800" u="sng" dirty="0">
                <a:solidFill>
                  <a:srgbClr val="0000FF"/>
                </a:solidFill>
                <a:effectLst/>
                <a:latin typeface="Calibri" panose="020F0502020204030204" pitchFamily="34" charset="0"/>
                <a:ea typeface="Calibri" panose="020F0502020204030204" pitchFamily="34" charset="0"/>
                <a:hlinkClick r:id="rId4"/>
              </a:rPr>
              <a:t>https://youtu.be/a7iV-F0ca5I</a:t>
            </a:r>
            <a:endParaRPr lang="en-US" sz="1800" dirty="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790815801"/>
      </p:ext>
    </p:extLst>
  </p:cSld>
  <p:clrMapOvr>
    <a:masterClrMapping/>
  </p:clrMapOvr>
  <p:transition>
    <p:fade/>
  </p:transition>
</p:sld>
</file>

<file path=ppt/theme/theme1.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2.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1EBA41DF053A42A565843FD735DB52" ma:contentTypeVersion="25" ma:contentTypeDescription="Create a new document." ma:contentTypeScope="" ma:versionID="0e1a8ad2d25ca157b2cf976d1d90a3bb">
  <xsd:schema xmlns:xsd="http://www.w3.org/2001/XMLSchema" xmlns:xs="http://www.w3.org/2001/XMLSchema" xmlns:p="http://schemas.microsoft.com/office/2006/metadata/properties" xmlns:ns1="http://schemas.microsoft.com/sharepoint/v3" xmlns:ns2="c5c3cf17-c142-4642-88c2-c5ea90bebaae" xmlns:ns3="f25c4f94-4741-42a3-bc26-503ccc90049e" xmlns:ns4="230e9df3-be65-4c73-a93b-d1236ebd677e" targetNamespace="http://schemas.microsoft.com/office/2006/metadata/properties" ma:root="true" ma:fieldsID="6d97f605a584ba84b70e5fd8ff343b9a" ns1:_="" ns2:_="" ns3:_="" ns4:_="">
    <xsd:import namespace="http://schemas.microsoft.com/sharepoint/v3"/>
    <xsd:import namespace="c5c3cf17-c142-4642-88c2-c5ea90bebaae"/>
    <xsd:import namespace="f25c4f94-4741-42a3-bc26-503ccc90049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EventHashCode" minOccurs="0"/>
                <xsd:element ref="ns2:MediaServiceGenerationTime" minOccurs="0"/>
                <xsd:element ref="ns2:MediaServiceLocation" minOccurs="0"/>
                <xsd:element ref="ns2:MediaServiceOCR"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Grou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c3cf17-c142-4642-88c2-c5ea90bebaa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2" nillable="true" ma:displayName="MediaServiceTranscript" ma:hidden="true" ma:internalName="MediaServiceTranscript" ma:readOnly="false">
      <xsd:simpleType>
        <xsd:restriction base="dms:Note"/>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Group" ma:index="32" nillable="true" ma:displayName="Group" ma:format="Dropdown" ma:internalName="Group">
      <xsd:simpleType>
        <xsd:restriction base="dms:Choice">
          <xsd:enumeration value="FY24"/>
          <xsd:enumeration value="FY23"/>
          <xsd:enumeration value="Archived"/>
        </xsd:restriction>
      </xsd:simpleType>
    </xsd:element>
  </xsd:schema>
  <xsd:schema xmlns:xsd="http://www.w3.org/2001/XMLSchema" xmlns:xs="http://www.w3.org/2001/XMLSchema" xmlns:dms="http://schemas.microsoft.com/office/2006/documentManagement/types" xmlns:pc="http://schemas.microsoft.com/office/infopath/2007/PartnerControls" targetNamespace="f25c4f94-4741-42a3-bc26-503ccc90049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6bab8541-4f9b-44c9-9e70-96bd37a5eeb9}" ma:internalName="TaxCatchAll" ma:showField="CatchAllData" ma:web="f25c4f94-4741-42a3-bc26-503ccc9004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5c3cf17-c142-4642-88c2-c5ea90bebaae">
      <Terms xmlns="http://schemas.microsoft.com/office/infopath/2007/PartnerControls"/>
    </lcf76f155ced4ddcb4097134ff3c332f>
    <TaxCatchAll xmlns="230e9df3-be65-4c73-a93b-d1236ebd677e" xsi:nil="true"/>
    <MediaServiceTranscript xmlns="c5c3cf17-c142-4642-88c2-c5ea90bebaae" xsi:nil="true"/>
    <MediaServiceKeyPoints xmlns="c5c3cf17-c142-4642-88c2-c5ea90bebaae" xsi:nil="true"/>
    <Group xmlns="c5c3cf17-c142-4642-88c2-c5ea90bebaa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69C9A1-C602-4711-97F4-E95ACA3F21C5}"/>
</file>

<file path=customXml/itemProps2.xml><?xml version="1.0" encoding="utf-8"?>
<ds:datastoreItem xmlns:ds="http://schemas.openxmlformats.org/officeDocument/2006/customXml" ds:itemID="{5AEEEF94-6839-4307-BCA0-8E70D2989BA6}">
  <ds:schemaRefs>
    <ds:schemaRef ds:uri="http://purl.org/dc/terms/"/>
    <ds:schemaRef ds:uri="http://purl.org/dc/elements/1.1/"/>
    <ds:schemaRef ds:uri="919e706f-a5fe-4621-aeda-dd6a2c771a0e"/>
    <ds:schemaRef ds:uri="http://purl.org/dc/dcmitype/"/>
    <ds:schemaRef ds:uri="bcf83094-83c8-4828-8d1d-23723145b1f3"/>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s>
</ds:datastoreItem>
</file>

<file path=customXml/itemProps3.xml><?xml version="1.0" encoding="utf-8"?>
<ds:datastoreItem xmlns:ds="http://schemas.openxmlformats.org/officeDocument/2006/customXml" ds:itemID="{EAE065BC-FDD1-403A-9A11-4F481433B7AC}">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0</TotalTime>
  <Words>1650</Words>
  <Application>Microsoft Macintosh PowerPoint</Application>
  <PresentationFormat>Widescreen</PresentationFormat>
  <Paragraphs>131</Paragraphs>
  <Slides>14</Slides>
  <Notes>14</Notes>
  <HiddenSlides>0</HiddenSlides>
  <MMClips>4</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Arial</vt:lpstr>
      <vt:lpstr>Calibri</vt:lpstr>
      <vt:lpstr>Consolas</vt:lpstr>
      <vt:lpstr>Roboto</vt:lpstr>
      <vt:lpstr>Segoe UI</vt:lpstr>
      <vt:lpstr>Segoe UI Light</vt:lpstr>
      <vt:lpstr>Segoe UI Semibold</vt:lpstr>
      <vt:lpstr>Segoe UI Semilight</vt:lpstr>
      <vt:lpstr>Times</vt:lpstr>
      <vt:lpstr>Times New Roman</vt:lpstr>
      <vt:lpstr>Wingdings</vt:lpstr>
      <vt:lpstr>WHITE TEMPLATE</vt:lpstr>
      <vt:lpstr>WHITE TEMPLATE</vt:lpstr>
      <vt:lpstr>PowerPoint Presentation</vt:lpstr>
      <vt:lpstr>Challenge Check-in</vt:lpstr>
      <vt:lpstr>What we will be doing across the six Imagine Cup Junior lessons. </vt:lpstr>
      <vt:lpstr>How do you submit your entry to Imagine Cup Junior? </vt:lpstr>
      <vt:lpstr>As a team determine what your big goals are for this lesson.   What must you get done in the next 40 minutes to help you put in a great submission to Imagine Cup Junior?</vt:lpstr>
      <vt:lpstr>How your entries are judged</vt:lpstr>
      <vt:lpstr>Tips for a great idea and submission | PART 1</vt:lpstr>
      <vt:lpstr>PowerPoint Presentation</vt:lpstr>
      <vt:lpstr>Tips for a great idea and submission | PART 2</vt:lpstr>
      <vt:lpstr>PowerPoint Presentation</vt:lpstr>
      <vt:lpstr>Tips for a great idea and submission | PART 3</vt:lpstr>
      <vt:lpstr>PowerPoint Presentation</vt:lpstr>
      <vt:lpstr>Challenge Check-in</vt:lpstr>
      <vt:lpstr>Good Luck with Imagine Cup Junior</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2022-02-01T21:12:04Z</dcterms:created>
  <dcterms:modified xsi:type="dcterms:W3CDTF">2023-09-29T22:47:54Z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0x0101000B1EBA41DF053A42A565843FD735DB52</vt:lpwstr>
  </property>
  <property fmtid="{D5CDD505-2E9C-101B-9397-08002B2CF9AE}" pid="3" name="Order">
    <vt:lpwstr>2531100.00000000</vt:lpwstr>
  </property>
  <property fmtid="{D5CDD505-2E9C-101B-9397-08002B2CF9AE}" pid="4" name="xd_ProgID">
    <vt:lpwstr/>
  </property>
  <property fmtid="{D5CDD505-2E9C-101B-9397-08002B2CF9AE}" pid="5" name="MediaServiceImageTags">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